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6"/>
  </p:notesMasterIdLst>
  <p:sldIdLst>
    <p:sldId id="256" r:id="rId2"/>
    <p:sldId id="257" r:id="rId3"/>
    <p:sldId id="258" r:id="rId4"/>
    <p:sldId id="259" r:id="rId5"/>
    <p:sldId id="261" r:id="rId6"/>
    <p:sldId id="267" r:id="rId7"/>
    <p:sldId id="263" r:id="rId8"/>
    <p:sldId id="269" r:id="rId9"/>
    <p:sldId id="264" r:id="rId10"/>
    <p:sldId id="265" r:id="rId11"/>
    <p:sldId id="262" r:id="rId12"/>
    <p:sldId id="270" r:id="rId13"/>
    <p:sldId id="266"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8E"/>
    <a:srgbClr val="FF9900"/>
    <a:srgbClr val="008FFA"/>
    <a:srgbClr val="1D4971"/>
    <a:srgbClr val="653903"/>
    <a:srgbClr val="864B04"/>
    <a:srgbClr val="B36405"/>
    <a:srgbClr val="0046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9" autoAdjust="0"/>
    <p:restoredTop sz="61183" autoAdjust="0"/>
  </p:normalViewPr>
  <p:slideViewPr>
    <p:cSldViewPr snapToGrid="0">
      <p:cViewPr varScale="1">
        <p:scale>
          <a:sx n="56" d="100"/>
          <a:sy n="56" d="100"/>
        </p:scale>
        <p:origin x="1680" y="276"/>
      </p:cViewPr>
      <p:guideLst/>
    </p:cSldViewPr>
  </p:slideViewPr>
  <p:notesTextViewPr>
    <p:cViewPr>
      <p:scale>
        <a:sx n="1" d="1"/>
        <a:sy n="1" d="1"/>
      </p:scale>
      <p:origin x="0" y="0"/>
    </p:cViewPr>
  </p:notesTextViewPr>
  <p:notesViewPr>
    <p:cSldViewPr snapToGrid="0">
      <p:cViewPr varScale="1">
        <p:scale>
          <a:sx n="81" d="100"/>
          <a:sy n="81" d="100"/>
        </p:scale>
        <p:origin x="389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344E73-D929-4B02-BF71-DFAC7463FCF7}" type="doc">
      <dgm:prSet loTypeId="urn:microsoft.com/office/officeart/2016/7/layout/VerticalHollowActionList" loCatId="List" qsTypeId="urn:microsoft.com/office/officeart/2005/8/quickstyle/simple1" qsCatId="simple" csTypeId="urn:microsoft.com/office/officeart/2005/8/colors/colorful1" csCatId="colorful" phldr="1"/>
      <dgm:spPr/>
      <dgm:t>
        <a:bodyPr/>
        <a:lstStyle/>
        <a:p>
          <a:endParaRPr lang="en-US"/>
        </a:p>
      </dgm:t>
    </dgm:pt>
    <dgm:pt modelId="{8DF0F25B-4A8B-4212-8599-94C9A9A01A7F}">
      <dgm:prSet custT="1"/>
      <dgm:spPr>
        <a:solidFill>
          <a:srgbClr val="0070C0"/>
        </a:solidFill>
      </dgm:spPr>
      <dgm:t>
        <a:bodyPr/>
        <a:lstStyle/>
        <a:p>
          <a:r>
            <a:rPr lang="en-US" sz="4000" b="1" dirty="0">
              <a:solidFill>
                <a:schemeClr val="bg1"/>
              </a:solidFill>
            </a:rPr>
            <a:t>Review</a:t>
          </a:r>
        </a:p>
      </dgm:t>
    </dgm:pt>
    <dgm:pt modelId="{B9188418-568C-48F1-8232-3AF6E20432CD}" type="parTrans" cxnId="{491A0D8A-57EC-4ED9-BDEF-51294E40A4C1}">
      <dgm:prSet/>
      <dgm:spPr/>
      <dgm:t>
        <a:bodyPr/>
        <a:lstStyle/>
        <a:p>
          <a:endParaRPr lang="en-US"/>
        </a:p>
      </dgm:t>
    </dgm:pt>
    <dgm:pt modelId="{17F85F68-8671-443B-ADFA-DACCE881BF9E}" type="sibTrans" cxnId="{491A0D8A-57EC-4ED9-BDEF-51294E40A4C1}">
      <dgm:prSet/>
      <dgm:spPr/>
      <dgm:t>
        <a:bodyPr/>
        <a:lstStyle/>
        <a:p>
          <a:endParaRPr lang="en-US"/>
        </a:p>
      </dgm:t>
    </dgm:pt>
    <dgm:pt modelId="{63FB34A4-17BA-40C9-9027-D22E3E6EFBBF}">
      <dgm:prSet custT="1"/>
      <dgm:spPr>
        <a:solidFill>
          <a:srgbClr val="92D050"/>
        </a:solidFill>
      </dgm:spPr>
      <dgm:t>
        <a:bodyPr/>
        <a:lstStyle/>
        <a:p>
          <a:r>
            <a:rPr lang="en-US" sz="2400" dirty="0"/>
            <a:t>Review the Rotary Foundation Funding Model</a:t>
          </a:r>
        </a:p>
      </dgm:t>
    </dgm:pt>
    <dgm:pt modelId="{0FDEE18E-B7E9-46D9-AB20-41E889405988}" type="parTrans" cxnId="{784DAF20-8DD0-4E37-BD75-00D5B38ADD73}">
      <dgm:prSet/>
      <dgm:spPr/>
      <dgm:t>
        <a:bodyPr/>
        <a:lstStyle/>
        <a:p>
          <a:endParaRPr lang="en-US"/>
        </a:p>
      </dgm:t>
    </dgm:pt>
    <dgm:pt modelId="{3222422A-BDB5-46B9-85E0-099DF1398A17}" type="sibTrans" cxnId="{784DAF20-8DD0-4E37-BD75-00D5B38ADD73}">
      <dgm:prSet/>
      <dgm:spPr/>
      <dgm:t>
        <a:bodyPr/>
        <a:lstStyle/>
        <a:p>
          <a:endParaRPr lang="en-US"/>
        </a:p>
      </dgm:t>
    </dgm:pt>
    <dgm:pt modelId="{E246DBCA-4E20-47B3-8544-D2D9971D045C}">
      <dgm:prSet custT="1"/>
      <dgm:spPr>
        <a:solidFill>
          <a:srgbClr val="0070C0"/>
        </a:solidFill>
      </dgm:spPr>
      <dgm:t>
        <a:bodyPr/>
        <a:lstStyle/>
        <a:p>
          <a:r>
            <a:rPr lang="en-US" sz="4000" b="1" dirty="0">
              <a:solidFill>
                <a:schemeClr val="bg1"/>
              </a:solidFill>
            </a:rPr>
            <a:t>Discuss</a:t>
          </a:r>
        </a:p>
      </dgm:t>
    </dgm:pt>
    <dgm:pt modelId="{2991BDEF-0A5D-437C-9E5C-FBC1681735BD}" type="parTrans" cxnId="{8CD4501A-2896-4B88-B633-5028D2C16453}">
      <dgm:prSet/>
      <dgm:spPr/>
      <dgm:t>
        <a:bodyPr/>
        <a:lstStyle/>
        <a:p>
          <a:endParaRPr lang="en-US"/>
        </a:p>
      </dgm:t>
    </dgm:pt>
    <dgm:pt modelId="{3DBECEDB-49C3-4C7B-8DF1-37A045C22DBC}" type="sibTrans" cxnId="{8CD4501A-2896-4B88-B633-5028D2C16453}">
      <dgm:prSet/>
      <dgm:spPr/>
      <dgm:t>
        <a:bodyPr/>
        <a:lstStyle/>
        <a:p>
          <a:endParaRPr lang="en-US"/>
        </a:p>
      </dgm:t>
    </dgm:pt>
    <dgm:pt modelId="{CC45274E-EAF8-4E54-90FF-7188B0D8059D}">
      <dgm:prSet custT="1"/>
      <dgm:spPr>
        <a:solidFill>
          <a:schemeClr val="accent2"/>
        </a:solidFill>
      </dgm:spPr>
      <dgm:t>
        <a:bodyPr/>
        <a:lstStyle/>
        <a:p>
          <a:r>
            <a:rPr lang="en-US" sz="2400" dirty="0"/>
            <a:t>Discuss the Importance of the Rotary Foundation Funding Model to your Club</a:t>
          </a:r>
        </a:p>
      </dgm:t>
    </dgm:pt>
    <dgm:pt modelId="{75DC45BC-B6D1-4496-B71E-ECA85645A765}" type="parTrans" cxnId="{0BED2D22-AC41-4B9D-BF41-882C001E6C6E}">
      <dgm:prSet/>
      <dgm:spPr/>
      <dgm:t>
        <a:bodyPr/>
        <a:lstStyle/>
        <a:p>
          <a:endParaRPr lang="en-US"/>
        </a:p>
      </dgm:t>
    </dgm:pt>
    <dgm:pt modelId="{FD00FC7C-6A5C-4779-9305-6B2C2C98FF80}" type="sibTrans" cxnId="{0BED2D22-AC41-4B9D-BF41-882C001E6C6E}">
      <dgm:prSet/>
      <dgm:spPr/>
      <dgm:t>
        <a:bodyPr/>
        <a:lstStyle/>
        <a:p>
          <a:endParaRPr lang="en-US"/>
        </a:p>
      </dgm:t>
    </dgm:pt>
    <dgm:pt modelId="{D8ADCA61-A022-4800-812C-CB211A89493C}">
      <dgm:prSet custT="1"/>
      <dgm:spPr>
        <a:solidFill>
          <a:srgbClr val="0070C0"/>
        </a:solidFill>
      </dgm:spPr>
      <dgm:t>
        <a:bodyPr/>
        <a:lstStyle/>
        <a:p>
          <a:r>
            <a:rPr lang="en-US" sz="4000" b="1" dirty="0">
              <a:solidFill>
                <a:schemeClr val="bg1"/>
              </a:solidFill>
            </a:rPr>
            <a:t>Explore</a:t>
          </a:r>
        </a:p>
      </dgm:t>
    </dgm:pt>
    <dgm:pt modelId="{4DA8BFA3-A411-46DF-AF87-59D9502BA5A2}" type="parTrans" cxnId="{206553BD-FF0B-42A1-96E0-E1B49601AA90}">
      <dgm:prSet/>
      <dgm:spPr/>
      <dgm:t>
        <a:bodyPr/>
        <a:lstStyle/>
        <a:p>
          <a:endParaRPr lang="en-US"/>
        </a:p>
      </dgm:t>
    </dgm:pt>
    <dgm:pt modelId="{57AAA1AB-9EBE-4188-A0AB-FB2B550862FF}" type="sibTrans" cxnId="{206553BD-FF0B-42A1-96E0-E1B49601AA90}">
      <dgm:prSet/>
      <dgm:spPr/>
      <dgm:t>
        <a:bodyPr/>
        <a:lstStyle/>
        <a:p>
          <a:endParaRPr lang="en-US"/>
        </a:p>
      </dgm:t>
    </dgm:pt>
    <dgm:pt modelId="{35977801-B5D4-4994-B8C3-5D3D1DC28601}">
      <dgm:prSet custT="1"/>
      <dgm:spPr>
        <a:solidFill>
          <a:schemeClr val="accent3"/>
        </a:solidFill>
      </dgm:spPr>
      <dgm:t>
        <a:bodyPr/>
        <a:lstStyle/>
        <a:p>
          <a:r>
            <a:rPr lang="en-US" sz="2400" dirty="0"/>
            <a:t>Explore the Seven Areas of Focus and their relationship with projects funded by Rotary Foundation</a:t>
          </a:r>
        </a:p>
      </dgm:t>
    </dgm:pt>
    <dgm:pt modelId="{CB2FCA55-6226-4D55-8C48-E161B8C12069}" type="parTrans" cxnId="{5215E622-F105-4913-BFA1-F1F6815C6D92}">
      <dgm:prSet/>
      <dgm:spPr/>
      <dgm:t>
        <a:bodyPr/>
        <a:lstStyle/>
        <a:p>
          <a:endParaRPr lang="en-US"/>
        </a:p>
      </dgm:t>
    </dgm:pt>
    <dgm:pt modelId="{8395DAD1-4B7A-4060-82A7-953E02F54845}" type="sibTrans" cxnId="{5215E622-F105-4913-BFA1-F1F6815C6D92}">
      <dgm:prSet/>
      <dgm:spPr/>
      <dgm:t>
        <a:bodyPr/>
        <a:lstStyle/>
        <a:p>
          <a:endParaRPr lang="en-US"/>
        </a:p>
      </dgm:t>
    </dgm:pt>
    <dgm:pt modelId="{41A18C62-342D-4554-952C-C92E921DDAA3}">
      <dgm:prSet custT="1"/>
      <dgm:spPr>
        <a:solidFill>
          <a:srgbClr val="0070C0"/>
        </a:solidFill>
      </dgm:spPr>
      <dgm:t>
        <a:bodyPr/>
        <a:lstStyle/>
        <a:p>
          <a:r>
            <a:rPr lang="en-US" sz="3400" b="1" dirty="0">
              <a:solidFill>
                <a:schemeClr val="bg1"/>
              </a:solidFill>
            </a:rPr>
            <a:t>Understand</a:t>
          </a:r>
        </a:p>
      </dgm:t>
    </dgm:pt>
    <dgm:pt modelId="{35B2379F-537E-4FAD-B9C3-A6644A29FE05}" type="parTrans" cxnId="{1F3047FA-7F15-4FF0-A8ED-B53A2F512D0B}">
      <dgm:prSet/>
      <dgm:spPr/>
      <dgm:t>
        <a:bodyPr/>
        <a:lstStyle/>
        <a:p>
          <a:endParaRPr lang="en-US"/>
        </a:p>
      </dgm:t>
    </dgm:pt>
    <dgm:pt modelId="{EBA67EAC-10BA-4D18-9034-710D72C4C8B5}" type="sibTrans" cxnId="{1F3047FA-7F15-4FF0-A8ED-B53A2F512D0B}">
      <dgm:prSet/>
      <dgm:spPr/>
      <dgm:t>
        <a:bodyPr/>
        <a:lstStyle/>
        <a:p>
          <a:endParaRPr lang="en-US"/>
        </a:p>
      </dgm:t>
    </dgm:pt>
    <dgm:pt modelId="{5578F362-EB71-49F2-8C28-EA856B0FC88D}">
      <dgm:prSet custT="1"/>
      <dgm:spPr>
        <a:solidFill>
          <a:schemeClr val="accent4"/>
        </a:solidFill>
      </dgm:spPr>
      <dgm:t>
        <a:bodyPr/>
        <a:lstStyle/>
        <a:p>
          <a:r>
            <a:rPr lang="en-US" sz="2400" dirty="0"/>
            <a:t>Understand the Concept of Sustainability as it relates to Grant Funding</a:t>
          </a:r>
        </a:p>
      </dgm:t>
    </dgm:pt>
    <dgm:pt modelId="{5AD0FEEE-45BD-400D-9351-720FC9041CC0}" type="parTrans" cxnId="{23094283-324F-4467-8B7A-D8D36E2D9718}">
      <dgm:prSet/>
      <dgm:spPr/>
      <dgm:t>
        <a:bodyPr/>
        <a:lstStyle/>
        <a:p>
          <a:endParaRPr lang="en-US"/>
        </a:p>
      </dgm:t>
    </dgm:pt>
    <dgm:pt modelId="{B35E60E0-C609-4077-82B2-CBB1CC2C9F9D}" type="sibTrans" cxnId="{23094283-324F-4467-8B7A-D8D36E2D9718}">
      <dgm:prSet/>
      <dgm:spPr/>
      <dgm:t>
        <a:bodyPr/>
        <a:lstStyle/>
        <a:p>
          <a:endParaRPr lang="en-US"/>
        </a:p>
      </dgm:t>
    </dgm:pt>
    <dgm:pt modelId="{31B270F9-E3D3-444B-B61C-B4B7AB89DC88}" type="pres">
      <dgm:prSet presAssocID="{B4344E73-D929-4B02-BF71-DFAC7463FCF7}" presName="Name0" presStyleCnt="0">
        <dgm:presLayoutVars>
          <dgm:dir/>
          <dgm:animLvl val="lvl"/>
          <dgm:resizeHandles val="exact"/>
        </dgm:presLayoutVars>
      </dgm:prSet>
      <dgm:spPr/>
    </dgm:pt>
    <dgm:pt modelId="{5D34DFBC-56B1-4B19-804F-2EB5F038E3E4}" type="pres">
      <dgm:prSet presAssocID="{8DF0F25B-4A8B-4212-8599-94C9A9A01A7F}" presName="linNode" presStyleCnt="0"/>
      <dgm:spPr/>
    </dgm:pt>
    <dgm:pt modelId="{81F02C7B-40F4-4FBB-AEAA-C320CD73CBE7}" type="pres">
      <dgm:prSet presAssocID="{8DF0F25B-4A8B-4212-8599-94C9A9A01A7F}" presName="parentText" presStyleLbl="solidFgAcc1" presStyleIdx="0" presStyleCnt="4" custScaleX="172992">
        <dgm:presLayoutVars>
          <dgm:chMax val="1"/>
          <dgm:bulletEnabled/>
        </dgm:presLayoutVars>
      </dgm:prSet>
      <dgm:spPr/>
    </dgm:pt>
    <dgm:pt modelId="{C2646E4A-B35C-4426-A523-9626AC38437E}" type="pres">
      <dgm:prSet presAssocID="{8DF0F25B-4A8B-4212-8599-94C9A9A01A7F}" presName="descendantText" presStyleLbl="alignNode1" presStyleIdx="0" presStyleCnt="4">
        <dgm:presLayoutVars>
          <dgm:bulletEnabled/>
        </dgm:presLayoutVars>
      </dgm:prSet>
      <dgm:spPr/>
    </dgm:pt>
    <dgm:pt modelId="{15121F8F-F97D-4A01-8E04-7D6189A8EE09}" type="pres">
      <dgm:prSet presAssocID="{17F85F68-8671-443B-ADFA-DACCE881BF9E}" presName="sp" presStyleCnt="0"/>
      <dgm:spPr/>
    </dgm:pt>
    <dgm:pt modelId="{1B45A3D0-1108-46E6-9BCA-CDF0D285C8B6}" type="pres">
      <dgm:prSet presAssocID="{E246DBCA-4E20-47B3-8544-D2D9971D045C}" presName="linNode" presStyleCnt="0"/>
      <dgm:spPr/>
    </dgm:pt>
    <dgm:pt modelId="{85FA5EE1-C3D8-4DBC-8803-10317DF8BE11}" type="pres">
      <dgm:prSet presAssocID="{E246DBCA-4E20-47B3-8544-D2D9971D045C}" presName="parentText" presStyleLbl="solidFgAcc1" presStyleIdx="1" presStyleCnt="4" custScaleX="172592">
        <dgm:presLayoutVars>
          <dgm:chMax val="1"/>
          <dgm:bulletEnabled/>
        </dgm:presLayoutVars>
      </dgm:prSet>
      <dgm:spPr/>
    </dgm:pt>
    <dgm:pt modelId="{7879C4AC-F213-464E-84BF-D0F7C306F108}" type="pres">
      <dgm:prSet presAssocID="{E246DBCA-4E20-47B3-8544-D2D9971D045C}" presName="descendantText" presStyleLbl="alignNode1" presStyleIdx="1" presStyleCnt="4">
        <dgm:presLayoutVars>
          <dgm:bulletEnabled/>
        </dgm:presLayoutVars>
      </dgm:prSet>
      <dgm:spPr/>
    </dgm:pt>
    <dgm:pt modelId="{8118B3C7-CBB3-4226-B8F5-F8D0144AF149}" type="pres">
      <dgm:prSet presAssocID="{3DBECEDB-49C3-4C7B-8DF1-37A045C22DBC}" presName="sp" presStyleCnt="0"/>
      <dgm:spPr/>
    </dgm:pt>
    <dgm:pt modelId="{4839739E-F638-45B9-A53D-6B9EECCB4F44}" type="pres">
      <dgm:prSet presAssocID="{D8ADCA61-A022-4800-812C-CB211A89493C}" presName="linNode" presStyleCnt="0"/>
      <dgm:spPr/>
    </dgm:pt>
    <dgm:pt modelId="{C2E7558D-D9C1-42FF-99F3-945C759D85AC}" type="pres">
      <dgm:prSet presAssocID="{D8ADCA61-A022-4800-812C-CB211A89493C}" presName="parentText" presStyleLbl="solidFgAcc1" presStyleIdx="2" presStyleCnt="4" custScaleX="172650">
        <dgm:presLayoutVars>
          <dgm:chMax val="1"/>
          <dgm:bulletEnabled/>
        </dgm:presLayoutVars>
      </dgm:prSet>
      <dgm:spPr/>
    </dgm:pt>
    <dgm:pt modelId="{E0AE0334-E275-42A6-B190-34D7C3A465EB}" type="pres">
      <dgm:prSet presAssocID="{D8ADCA61-A022-4800-812C-CB211A89493C}" presName="descendantText" presStyleLbl="alignNode1" presStyleIdx="2" presStyleCnt="4">
        <dgm:presLayoutVars>
          <dgm:bulletEnabled/>
        </dgm:presLayoutVars>
      </dgm:prSet>
      <dgm:spPr/>
    </dgm:pt>
    <dgm:pt modelId="{D1DE2700-82D6-4E7E-8130-459E40C5EA7C}" type="pres">
      <dgm:prSet presAssocID="{57AAA1AB-9EBE-4188-A0AB-FB2B550862FF}" presName="sp" presStyleCnt="0"/>
      <dgm:spPr/>
    </dgm:pt>
    <dgm:pt modelId="{055018E8-0755-498E-BE5E-2C7FED5EF750}" type="pres">
      <dgm:prSet presAssocID="{41A18C62-342D-4554-952C-C92E921DDAA3}" presName="linNode" presStyleCnt="0"/>
      <dgm:spPr/>
    </dgm:pt>
    <dgm:pt modelId="{048FDAD3-9527-47CB-903B-75736543F266}" type="pres">
      <dgm:prSet presAssocID="{41A18C62-342D-4554-952C-C92E921DDAA3}" presName="parentText" presStyleLbl="solidFgAcc1" presStyleIdx="3" presStyleCnt="4" custScaleX="175859">
        <dgm:presLayoutVars>
          <dgm:chMax val="1"/>
          <dgm:bulletEnabled/>
        </dgm:presLayoutVars>
      </dgm:prSet>
      <dgm:spPr/>
    </dgm:pt>
    <dgm:pt modelId="{652DA268-61D8-4771-86AF-D9823ECB54B3}" type="pres">
      <dgm:prSet presAssocID="{41A18C62-342D-4554-952C-C92E921DDAA3}" presName="descendantText" presStyleLbl="alignNode1" presStyleIdx="3" presStyleCnt="4">
        <dgm:presLayoutVars>
          <dgm:bulletEnabled/>
        </dgm:presLayoutVars>
      </dgm:prSet>
      <dgm:spPr/>
    </dgm:pt>
  </dgm:ptLst>
  <dgm:cxnLst>
    <dgm:cxn modelId="{8CD4501A-2896-4B88-B633-5028D2C16453}" srcId="{B4344E73-D929-4B02-BF71-DFAC7463FCF7}" destId="{E246DBCA-4E20-47B3-8544-D2D9971D045C}" srcOrd="1" destOrd="0" parTransId="{2991BDEF-0A5D-437C-9E5C-FBC1681735BD}" sibTransId="{3DBECEDB-49C3-4C7B-8DF1-37A045C22DBC}"/>
    <dgm:cxn modelId="{06699E1A-DF21-44FE-8031-F043E607C761}" type="presOf" srcId="{8DF0F25B-4A8B-4212-8599-94C9A9A01A7F}" destId="{81F02C7B-40F4-4FBB-AEAA-C320CD73CBE7}" srcOrd="0" destOrd="0" presId="urn:microsoft.com/office/officeart/2016/7/layout/VerticalHollowActionList"/>
    <dgm:cxn modelId="{784DAF20-8DD0-4E37-BD75-00D5B38ADD73}" srcId="{8DF0F25B-4A8B-4212-8599-94C9A9A01A7F}" destId="{63FB34A4-17BA-40C9-9027-D22E3E6EFBBF}" srcOrd="0" destOrd="0" parTransId="{0FDEE18E-B7E9-46D9-AB20-41E889405988}" sibTransId="{3222422A-BDB5-46B9-85E0-099DF1398A17}"/>
    <dgm:cxn modelId="{0BED2D22-AC41-4B9D-BF41-882C001E6C6E}" srcId="{E246DBCA-4E20-47B3-8544-D2D9971D045C}" destId="{CC45274E-EAF8-4E54-90FF-7188B0D8059D}" srcOrd="0" destOrd="0" parTransId="{75DC45BC-B6D1-4496-B71E-ECA85645A765}" sibTransId="{FD00FC7C-6A5C-4779-9305-6B2C2C98FF80}"/>
    <dgm:cxn modelId="{5215E622-F105-4913-BFA1-F1F6815C6D92}" srcId="{D8ADCA61-A022-4800-812C-CB211A89493C}" destId="{35977801-B5D4-4994-B8C3-5D3D1DC28601}" srcOrd="0" destOrd="0" parTransId="{CB2FCA55-6226-4D55-8C48-E161B8C12069}" sibTransId="{8395DAD1-4B7A-4060-82A7-953E02F54845}"/>
    <dgm:cxn modelId="{9B5D0080-609F-45B9-BEBB-EBF9E2B5B7CA}" type="presOf" srcId="{41A18C62-342D-4554-952C-C92E921DDAA3}" destId="{048FDAD3-9527-47CB-903B-75736543F266}" srcOrd="0" destOrd="0" presId="urn:microsoft.com/office/officeart/2016/7/layout/VerticalHollowActionList"/>
    <dgm:cxn modelId="{23094283-324F-4467-8B7A-D8D36E2D9718}" srcId="{41A18C62-342D-4554-952C-C92E921DDAA3}" destId="{5578F362-EB71-49F2-8C28-EA856B0FC88D}" srcOrd="0" destOrd="0" parTransId="{5AD0FEEE-45BD-400D-9351-720FC9041CC0}" sibTransId="{B35E60E0-C609-4077-82B2-CBB1CC2C9F9D}"/>
    <dgm:cxn modelId="{33AA9089-F227-4524-8995-CCEA15BE35A5}" type="presOf" srcId="{63FB34A4-17BA-40C9-9027-D22E3E6EFBBF}" destId="{C2646E4A-B35C-4426-A523-9626AC38437E}" srcOrd="0" destOrd="0" presId="urn:microsoft.com/office/officeart/2016/7/layout/VerticalHollowActionList"/>
    <dgm:cxn modelId="{491A0D8A-57EC-4ED9-BDEF-51294E40A4C1}" srcId="{B4344E73-D929-4B02-BF71-DFAC7463FCF7}" destId="{8DF0F25B-4A8B-4212-8599-94C9A9A01A7F}" srcOrd="0" destOrd="0" parTransId="{B9188418-568C-48F1-8232-3AF6E20432CD}" sibTransId="{17F85F68-8671-443B-ADFA-DACCE881BF9E}"/>
    <dgm:cxn modelId="{45F9239C-09F2-4746-88D4-052B2EF88CE5}" type="presOf" srcId="{B4344E73-D929-4B02-BF71-DFAC7463FCF7}" destId="{31B270F9-E3D3-444B-B61C-B4B7AB89DC88}" srcOrd="0" destOrd="0" presId="urn:microsoft.com/office/officeart/2016/7/layout/VerticalHollowActionList"/>
    <dgm:cxn modelId="{8B8BF3A6-55A4-48F4-BA39-0E2262515C32}" type="presOf" srcId="{CC45274E-EAF8-4E54-90FF-7188B0D8059D}" destId="{7879C4AC-F213-464E-84BF-D0F7C306F108}" srcOrd="0" destOrd="0" presId="urn:microsoft.com/office/officeart/2016/7/layout/VerticalHollowActionList"/>
    <dgm:cxn modelId="{43A37FB4-4E0B-48A0-820F-CE5B704E6DB5}" type="presOf" srcId="{5578F362-EB71-49F2-8C28-EA856B0FC88D}" destId="{652DA268-61D8-4771-86AF-D9823ECB54B3}" srcOrd="0" destOrd="0" presId="urn:microsoft.com/office/officeart/2016/7/layout/VerticalHollowActionList"/>
    <dgm:cxn modelId="{206553BD-FF0B-42A1-96E0-E1B49601AA90}" srcId="{B4344E73-D929-4B02-BF71-DFAC7463FCF7}" destId="{D8ADCA61-A022-4800-812C-CB211A89493C}" srcOrd="2" destOrd="0" parTransId="{4DA8BFA3-A411-46DF-AF87-59D9502BA5A2}" sibTransId="{57AAA1AB-9EBE-4188-A0AB-FB2B550862FF}"/>
    <dgm:cxn modelId="{499396DA-4ECD-4651-94FF-4033490EEC66}" type="presOf" srcId="{D8ADCA61-A022-4800-812C-CB211A89493C}" destId="{C2E7558D-D9C1-42FF-99F3-945C759D85AC}" srcOrd="0" destOrd="0" presId="urn:microsoft.com/office/officeart/2016/7/layout/VerticalHollowActionList"/>
    <dgm:cxn modelId="{217928E4-0E9F-40CC-8222-8EAE8578CDAF}" type="presOf" srcId="{35977801-B5D4-4994-B8C3-5D3D1DC28601}" destId="{E0AE0334-E275-42A6-B190-34D7C3A465EB}" srcOrd="0" destOrd="0" presId="urn:microsoft.com/office/officeart/2016/7/layout/VerticalHollowActionList"/>
    <dgm:cxn modelId="{1F3047FA-7F15-4FF0-A8ED-B53A2F512D0B}" srcId="{B4344E73-D929-4B02-BF71-DFAC7463FCF7}" destId="{41A18C62-342D-4554-952C-C92E921DDAA3}" srcOrd="3" destOrd="0" parTransId="{35B2379F-537E-4FAD-B9C3-A6644A29FE05}" sibTransId="{EBA67EAC-10BA-4D18-9034-710D72C4C8B5}"/>
    <dgm:cxn modelId="{B3D95FFF-31BC-4FAE-B852-2139A17629D0}" type="presOf" srcId="{E246DBCA-4E20-47B3-8544-D2D9971D045C}" destId="{85FA5EE1-C3D8-4DBC-8803-10317DF8BE11}" srcOrd="0" destOrd="0" presId="urn:microsoft.com/office/officeart/2016/7/layout/VerticalHollowActionList"/>
    <dgm:cxn modelId="{E0DECA03-36DA-4B6E-A805-82A7D77C4A7D}" type="presParOf" srcId="{31B270F9-E3D3-444B-B61C-B4B7AB89DC88}" destId="{5D34DFBC-56B1-4B19-804F-2EB5F038E3E4}" srcOrd="0" destOrd="0" presId="urn:microsoft.com/office/officeart/2016/7/layout/VerticalHollowActionList"/>
    <dgm:cxn modelId="{F0BBB81A-0B55-48C3-84BF-94DBEC830B1C}" type="presParOf" srcId="{5D34DFBC-56B1-4B19-804F-2EB5F038E3E4}" destId="{81F02C7B-40F4-4FBB-AEAA-C320CD73CBE7}" srcOrd="0" destOrd="0" presId="urn:microsoft.com/office/officeart/2016/7/layout/VerticalHollowActionList"/>
    <dgm:cxn modelId="{6BD68A12-C494-49C5-80FA-020417BE99EA}" type="presParOf" srcId="{5D34DFBC-56B1-4B19-804F-2EB5F038E3E4}" destId="{C2646E4A-B35C-4426-A523-9626AC38437E}" srcOrd="1" destOrd="0" presId="urn:microsoft.com/office/officeart/2016/7/layout/VerticalHollowActionList"/>
    <dgm:cxn modelId="{E1274E09-CADA-4A04-92E6-17C058E09CD9}" type="presParOf" srcId="{31B270F9-E3D3-444B-B61C-B4B7AB89DC88}" destId="{15121F8F-F97D-4A01-8E04-7D6189A8EE09}" srcOrd="1" destOrd="0" presId="urn:microsoft.com/office/officeart/2016/7/layout/VerticalHollowActionList"/>
    <dgm:cxn modelId="{9BF901ED-2BCD-4B0F-857E-E42705344B2A}" type="presParOf" srcId="{31B270F9-E3D3-444B-B61C-B4B7AB89DC88}" destId="{1B45A3D0-1108-46E6-9BCA-CDF0D285C8B6}" srcOrd="2" destOrd="0" presId="urn:microsoft.com/office/officeart/2016/7/layout/VerticalHollowActionList"/>
    <dgm:cxn modelId="{1C1C0244-0FDC-4772-AA50-F14C2F04CDE1}" type="presParOf" srcId="{1B45A3D0-1108-46E6-9BCA-CDF0D285C8B6}" destId="{85FA5EE1-C3D8-4DBC-8803-10317DF8BE11}" srcOrd="0" destOrd="0" presId="urn:microsoft.com/office/officeart/2016/7/layout/VerticalHollowActionList"/>
    <dgm:cxn modelId="{53087C4B-64B6-42C0-92D0-CD8BE00BDBC2}" type="presParOf" srcId="{1B45A3D0-1108-46E6-9BCA-CDF0D285C8B6}" destId="{7879C4AC-F213-464E-84BF-D0F7C306F108}" srcOrd="1" destOrd="0" presId="urn:microsoft.com/office/officeart/2016/7/layout/VerticalHollowActionList"/>
    <dgm:cxn modelId="{2583D189-2532-43DB-B97E-76A7EFB2FC36}" type="presParOf" srcId="{31B270F9-E3D3-444B-B61C-B4B7AB89DC88}" destId="{8118B3C7-CBB3-4226-B8F5-F8D0144AF149}" srcOrd="3" destOrd="0" presId="urn:microsoft.com/office/officeart/2016/7/layout/VerticalHollowActionList"/>
    <dgm:cxn modelId="{86971536-FB1E-4461-B3CE-0676E32CA741}" type="presParOf" srcId="{31B270F9-E3D3-444B-B61C-B4B7AB89DC88}" destId="{4839739E-F638-45B9-A53D-6B9EECCB4F44}" srcOrd="4" destOrd="0" presId="urn:microsoft.com/office/officeart/2016/7/layout/VerticalHollowActionList"/>
    <dgm:cxn modelId="{5116F1C9-1CB7-43C1-9D42-B1AA1D6B3AD8}" type="presParOf" srcId="{4839739E-F638-45B9-A53D-6B9EECCB4F44}" destId="{C2E7558D-D9C1-42FF-99F3-945C759D85AC}" srcOrd="0" destOrd="0" presId="urn:microsoft.com/office/officeart/2016/7/layout/VerticalHollowActionList"/>
    <dgm:cxn modelId="{7153D6A5-6844-4431-82C5-DC6F77974D73}" type="presParOf" srcId="{4839739E-F638-45B9-A53D-6B9EECCB4F44}" destId="{E0AE0334-E275-42A6-B190-34D7C3A465EB}" srcOrd="1" destOrd="0" presId="urn:microsoft.com/office/officeart/2016/7/layout/VerticalHollowActionList"/>
    <dgm:cxn modelId="{42F153EF-1158-4144-8C2A-929DCDC096B0}" type="presParOf" srcId="{31B270F9-E3D3-444B-B61C-B4B7AB89DC88}" destId="{D1DE2700-82D6-4E7E-8130-459E40C5EA7C}" srcOrd="5" destOrd="0" presId="urn:microsoft.com/office/officeart/2016/7/layout/VerticalHollowActionList"/>
    <dgm:cxn modelId="{88E89D76-31FF-4A53-8102-0DB3C9C868DF}" type="presParOf" srcId="{31B270F9-E3D3-444B-B61C-B4B7AB89DC88}" destId="{055018E8-0755-498E-BE5E-2C7FED5EF750}" srcOrd="6" destOrd="0" presId="urn:microsoft.com/office/officeart/2016/7/layout/VerticalHollowActionList"/>
    <dgm:cxn modelId="{9D865C14-4D47-4D32-9600-6BA392098953}" type="presParOf" srcId="{055018E8-0755-498E-BE5E-2C7FED5EF750}" destId="{048FDAD3-9527-47CB-903B-75736543F266}" srcOrd="0" destOrd="0" presId="urn:microsoft.com/office/officeart/2016/7/layout/VerticalHollowActionList"/>
    <dgm:cxn modelId="{2ADD307A-9895-46A5-8280-1CD74E26ABE9}" type="presParOf" srcId="{055018E8-0755-498E-BE5E-2C7FED5EF750}" destId="{652DA268-61D8-4771-86AF-D9823ECB54B3}"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34ED53-9978-4CCB-AC7D-C3BC347B89C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DA03F7E-F1E7-4587-A3AD-4875EE4BB3CC}">
      <dgm:prSet/>
      <dgm:spPr>
        <a:solidFill>
          <a:srgbClr val="FFC000"/>
        </a:solidFill>
      </dgm:spPr>
      <dgm:t>
        <a:bodyPr/>
        <a:lstStyle/>
        <a:p>
          <a:r>
            <a:rPr lang="en-US" dirty="0">
              <a:solidFill>
                <a:srgbClr val="00518E"/>
              </a:solidFill>
            </a:rPr>
            <a:t>I am not aware of any grant in which my club has participated.</a:t>
          </a:r>
        </a:p>
      </dgm:t>
    </dgm:pt>
    <dgm:pt modelId="{7B7E86EB-FB3D-4314-AA15-BFD660759B96}" type="parTrans" cxnId="{85C7AA8C-CB02-43B5-8E54-4D86CB984493}">
      <dgm:prSet/>
      <dgm:spPr/>
      <dgm:t>
        <a:bodyPr/>
        <a:lstStyle/>
        <a:p>
          <a:endParaRPr lang="en-US"/>
        </a:p>
      </dgm:t>
    </dgm:pt>
    <dgm:pt modelId="{418A5AF6-DCFA-4FFE-BD19-BAF5B3A5928C}" type="sibTrans" cxnId="{85C7AA8C-CB02-43B5-8E54-4D86CB984493}">
      <dgm:prSet/>
      <dgm:spPr/>
      <dgm:t>
        <a:bodyPr/>
        <a:lstStyle/>
        <a:p>
          <a:endParaRPr lang="en-US"/>
        </a:p>
      </dgm:t>
    </dgm:pt>
    <dgm:pt modelId="{1EE0C5AD-C57D-4F63-81A7-6519931BC57B}">
      <dgm:prSet/>
      <dgm:spPr>
        <a:solidFill>
          <a:srgbClr val="00518E"/>
        </a:solidFill>
      </dgm:spPr>
      <dgm:t>
        <a:bodyPr/>
        <a:lstStyle/>
        <a:p>
          <a:r>
            <a:rPr lang="en-US"/>
            <a:t>My club has participated in a DISTRICT grant.</a:t>
          </a:r>
        </a:p>
      </dgm:t>
    </dgm:pt>
    <dgm:pt modelId="{32BD3942-C214-4CA6-8D6F-C5EAD28A9495}" type="parTrans" cxnId="{AEBA91D2-51EA-434F-96FE-55297EFC7D99}">
      <dgm:prSet/>
      <dgm:spPr/>
      <dgm:t>
        <a:bodyPr/>
        <a:lstStyle/>
        <a:p>
          <a:endParaRPr lang="en-US"/>
        </a:p>
      </dgm:t>
    </dgm:pt>
    <dgm:pt modelId="{130770C6-1B30-444A-B2B8-DAA1C2CA7728}" type="sibTrans" cxnId="{AEBA91D2-51EA-434F-96FE-55297EFC7D99}">
      <dgm:prSet/>
      <dgm:spPr/>
      <dgm:t>
        <a:bodyPr/>
        <a:lstStyle/>
        <a:p>
          <a:endParaRPr lang="en-US"/>
        </a:p>
      </dgm:t>
    </dgm:pt>
    <dgm:pt modelId="{CA4D2632-7267-4597-8227-50892D443035}">
      <dgm:prSet/>
      <dgm:spPr>
        <a:solidFill>
          <a:srgbClr val="FFC000"/>
        </a:solidFill>
      </dgm:spPr>
      <dgm:t>
        <a:bodyPr/>
        <a:lstStyle/>
        <a:p>
          <a:r>
            <a:rPr lang="en-US" dirty="0">
              <a:solidFill>
                <a:srgbClr val="00518E"/>
              </a:solidFill>
            </a:rPr>
            <a:t>My club has participated in a GLOBAL grant.</a:t>
          </a:r>
        </a:p>
      </dgm:t>
    </dgm:pt>
    <dgm:pt modelId="{E9E1D728-F855-4A75-8332-E517F8EE8919}" type="parTrans" cxnId="{EA6034D7-785D-4273-A7F4-56B059E7DEF1}">
      <dgm:prSet/>
      <dgm:spPr/>
      <dgm:t>
        <a:bodyPr/>
        <a:lstStyle/>
        <a:p>
          <a:endParaRPr lang="en-US"/>
        </a:p>
      </dgm:t>
    </dgm:pt>
    <dgm:pt modelId="{3E1410AE-648F-423B-8F52-0CBB353DE066}" type="sibTrans" cxnId="{EA6034D7-785D-4273-A7F4-56B059E7DEF1}">
      <dgm:prSet/>
      <dgm:spPr/>
      <dgm:t>
        <a:bodyPr/>
        <a:lstStyle/>
        <a:p>
          <a:endParaRPr lang="en-US"/>
        </a:p>
      </dgm:t>
    </dgm:pt>
    <dgm:pt modelId="{FCAD770A-D6D8-4FC4-B212-60611790F33A}">
      <dgm:prSet/>
      <dgm:spPr>
        <a:solidFill>
          <a:srgbClr val="00518E"/>
        </a:solidFill>
      </dgm:spPr>
      <dgm:t>
        <a:bodyPr/>
        <a:lstStyle/>
        <a:p>
          <a:r>
            <a:rPr lang="en-US" dirty="0">
              <a:solidFill>
                <a:schemeClr val="bg1"/>
              </a:solidFill>
            </a:rPr>
            <a:t>My club has participated in both DISTRICT and GLOBAL grants</a:t>
          </a:r>
          <a:r>
            <a:rPr lang="en-US" dirty="0">
              <a:solidFill>
                <a:srgbClr val="00518E"/>
              </a:solidFill>
            </a:rPr>
            <a:t>.</a:t>
          </a:r>
        </a:p>
      </dgm:t>
    </dgm:pt>
    <dgm:pt modelId="{9EEACB7B-B2EE-4EB8-A488-98B178D6CE33}" type="parTrans" cxnId="{401AB581-C846-4187-ACE9-9D9E9E94F5F8}">
      <dgm:prSet/>
      <dgm:spPr/>
      <dgm:t>
        <a:bodyPr/>
        <a:lstStyle/>
        <a:p>
          <a:endParaRPr lang="en-US"/>
        </a:p>
      </dgm:t>
    </dgm:pt>
    <dgm:pt modelId="{14B92BD6-980C-4FF1-8D56-D843C4BA0FE6}" type="sibTrans" cxnId="{401AB581-C846-4187-ACE9-9D9E9E94F5F8}">
      <dgm:prSet/>
      <dgm:spPr/>
      <dgm:t>
        <a:bodyPr/>
        <a:lstStyle/>
        <a:p>
          <a:endParaRPr lang="en-US"/>
        </a:p>
      </dgm:t>
    </dgm:pt>
    <dgm:pt modelId="{4FFEF094-9137-4DB4-85BB-751AD85A52DE}" type="pres">
      <dgm:prSet presAssocID="{E334ED53-9978-4CCB-AC7D-C3BC347B89C3}" presName="linear" presStyleCnt="0">
        <dgm:presLayoutVars>
          <dgm:animLvl val="lvl"/>
          <dgm:resizeHandles val="exact"/>
        </dgm:presLayoutVars>
      </dgm:prSet>
      <dgm:spPr/>
    </dgm:pt>
    <dgm:pt modelId="{B6FC77A3-7E99-4EF3-B09E-8EA837E17B64}" type="pres">
      <dgm:prSet presAssocID="{7DA03F7E-F1E7-4587-A3AD-4875EE4BB3CC}" presName="parentText" presStyleLbl="node1" presStyleIdx="0" presStyleCnt="4" custLinFactNeighborX="0" custLinFactNeighborY="-84443">
        <dgm:presLayoutVars>
          <dgm:chMax val="0"/>
          <dgm:bulletEnabled val="1"/>
        </dgm:presLayoutVars>
      </dgm:prSet>
      <dgm:spPr/>
    </dgm:pt>
    <dgm:pt modelId="{9BB6C343-72A9-45F5-9371-8D7D96DE56F5}" type="pres">
      <dgm:prSet presAssocID="{418A5AF6-DCFA-4FFE-BD19-BAF5B3A5928C}" presName="spacer" presStyleCnt="0"/>
      <dgm:spPr/>
    </dgm:pt>
    <dgm:pt modelId="{D78C6180-EF3D-42DE-B73E-5D4C5E33CBC8}" type="pres">
      <dgm:prSet presAssocID="{1EE0C5AD-C57D-4F63-81A7-6519931BC57B}" presName="parentText" presStyleLbl="node1" presStyleIdx="1" presStyleCnt="4">
        <dgm:presLayoutVars>
          <dgm:chMax val="0"/>
          <dgm:bulletEnabled val="1"/>
        </dgm:presLayoutVars>
      </dgm:prSet>
      <dgm:spPr/>
    </dgm:pt>
    <dgm:pt modelId="{9A40E2BC-9087-4991-A6B0-A9AD0AF24AB4}" type="pres">
      <dgm:prSet presAssocID="{130770C6-1B30-444A-B2B8-DAA1C2CA7728}" presName="spacer" presStyleCnt="0"/>
      <dgm:spPr/>
    </dgm:pt>
    <dgm:pt modelId="{81405FED-EC08-4706-83DF-27E69AB6E781}" type="pres">
      <dgm:prSet presAssocID="{CA4D2632-7267-4597-8227-50892D443035}" presName="parentText" presStyleLbl="node1" presStyleIdx="2" presStyleCnt="4">
        <dgm:presLayoutVars>
          <dgm:chMax val="0"/>
          <dgm:bulletEnabled val="1"/>
        </dgm:presLayoutVars>
      </dgm:prSet>
      <dgm:spPr/>
    </dgm:pt>
    <dgm:pt modelId="{05955184-833F-47AD-B013-4F7DC97246BF}" type="pres">
      <dgm:prSet presAssocID="{3E1410AE-648F-423B-8F52-0CBB353DE066}" presName="spacer" presStyleCnt="0"/>
      <dgm:spPr/>
    </dgm:pt>
    <dgm:pt modelId="{C196DF85-4E1F-4E84-96AE-F0D921DAFB16}" type="pres">
      <dgm:prSet presAssocID="{FCAD770A-D6D8-4FC4-B212-60611790F33A}" presName="parentText" presStyleLbl="node1" presStyleIdx="3" presStyleCnt="4">
        <dgm:presLayoutVars>
          <dgm:chMax val="0"/>
          <dgm:bulletEnabled val="1"/>
        </dgm:presLayoutVars>
      </dgm:prSet>
      <dgm:spPr/>
    </dgm:pt>
  </dgm:ptLst>
  <dgm:cxnLst>
    <dgm:cxn modelId="{5B76F206-B21C-4AFE-9D13-C19A01825012}" type="presOf" srcId="{FCAD770A-D6D8-4FC4-B212-60611790F33A}" destId="{C196DF85-4E1F-4E84-96AE-F0D921DAFB16}" srcOrd="0" destOrd="0" presId="urn:microsoft.com/office/officeart/2005/8/layout/vList2"/>
    <dgm:cxn modelId="{12AE8A39-6A4B-4BA4-8A21-A8CD41767252}" type="presOf" srcId="{E334ED53-9978-4CCB-AC7D-C3BC347B89C3}" destId="{4FFEF094-9137-4DB4-85BB-751AD85A52DE}" srcOrd="0" destOrd="0" presId="urn:microsoft.com/office/officeart/2005/8/layout/vList2"/>
    <dgm:cxn modelId="{82626E68-7C78-4FFE-9D9C-B5D8BAD37279}" type="presOf" srcId="{7DA03F7E-F1E7-4587-A3AD-4875EE4BB3CC}" destId="{B6FC77A3-7E99-4EF3-B09E-8EA837E17B64}" srcOrd="0" destOrd="0" presId="urn:microsoft.com/office/officeart/2005/8/layout/vList2"/>
    <dgm:cxn modelId="{401AB581-C846-4187-ACE9-9D9E9E94F5F8}" srcId="{E334ED53-9978-4CCB-AC7D-C3BC347B89C3}" destId="{FCAD770A-D6D8-4FC4-B212-60611790F33A}" srcOrd="3" destOrd="0" parTransId="{9EEACB7B-B2EE-4EB8-A488-98B178D6CE33}" sibTransId="{14B92BD6-980C-4FF1-8D56-D843C4BA0FE6}"/>
    <dgm:cxn modelId="{17CABA88-8756-4756-99CD-B104120DBAA5}" type="presOf" srcId="{CA4D2632-7267-4597-8227-50892D443035}" destId="{81405FED-EC08-4706-83DF-27E69AB6E781}" srcOrd="0" destOrd="0" presId="urn:microsoft.com/office/officeart/2005/8/layout/vList2"/>
    <dgm:cxn modelId="{85C7AA8C-CB02-43B5-8E54-4D86CB984493}" srcId="{E334ED53-9978-4CCB-AC7D-C3BC347B89C3}" destId="{7DA03F7E-F1E7-4587-A3AD-4875EE4BB3CC}" srcOrd="0" destOrd="0" parTransId="{7B7E86EB-FB3D-4314-AA15-BFD660759B96}" sibTransId="{418A5AF6-DCFA-4FFE-BD19-BAF5B3A5928C}"/>
    <dgm:cxn modelId="{AEBA91D2-51EA-434F-96FE-55297EFC7D99}" srcId="{E334ED53-9978-4CCB-AC7D-C3BC347B89C3}" destId="{1EE0C5AD-C57D-4F63-81A7-6519931BC57B}" srcOrd="1" destOrd="0" parTransId="{32BD3942-C214-4CA6-8D6F-C5EAD28A9495}" sibTransId="{130770C6-1B30-444A-B2B8-DAA1C2CA7728}"/>
    <dgm:cxn modelId="{EA6034D7-785D-4273-A7F4-56B059E7DEF1}" srcId="{E334ED53-9978-4CCB-AC7D-C3BC347B89C3}" destId="{CA4D2632-7267-4597-8227-50892D443035}" srcOrd="2" destOrd="0" parTransId="{E9E1D728-F855-4A75-8332-E517F8EE8919}" sibTransId="{3E1410AE-648F-423B-8F52-0CBB353DE066}"/>
    <dgm:cxn modelId="{10EFA5FE-4320-4FFE-BBF6-DA06C73A109A}" type="presOf" srcId="{1EE0C5AD-C57D-4F63-81A7-6519931BC57B}" destId="{D78C6180-EF3D-42DE-B73E-5D4C5E33CBC8}" srcOrd="0" destOrd="0" presId="urn:microsoft.com/office/officeart/2005/8/layout/vList2"/>
    <dgm:cxn modelId="{19DADBE5-823F-43E4-9EB8-1C4DF5C0B0F1}" type="presParOf" srcId="{4FFEF094-9137-4DB4-85BB-751AD85A52DE}" destId="{B6FC77A3-7E99-4EF3-B09E-8EA837E17B64}" srcOrd="0" destOrd="0" presId="urn:microsoft.com/office/officeart/2005/8/layout/vList2"/>
    <dgm:cxn modelId="{BF66BEC9-DA5A-4DC9-88F4-A98C8C961ECC}" type="presParOf" srcId="{4FFEF094-9137-4DB4-85BB-751AD85A52DE}" destId="{9BB6C343-72A9-45F5-9371-8D7D96DE56F5}" srcOrd="1" destOrd="0" presId="urn:microsoft.com/office/officeart/2005/8/layout/vList2"/>
    <dgm:cxn modelId="{605F7E1B-AA07-4936-A017-C1276E9B057E}" type="presParOf" srcId="{4FFEF094-9137-4DB4-85BB-751AD85A52DE}" destId="{D78C6180-EF3D-42DE-B73E-5D4C5E33CBC8}" srcOrd="2" destOrd="0" presId="urn:microsoft.com/office/officeart/2005/8/layout/vList2"/>
    <dgm:cxn modelId="{2444BCC9-500B-4B7A-8745-87198C87D883}" type="presParOf" srcId="{4FFEF094-9137-4DB4-85BB-751AD85A52DE}" destId="{9A40E2BC-9087-4991-A6B0-A9AD0AF24AB4}" srcOrd="3" destOrd="0" presId="urn:microsoft.com/office/officeart/2005/8/layout/vList2"/>
    <dgm:cxn modelId="{3883C8B1-14BB-4C9E-A621-2696F3E673E6}" type="presParOf" srcId="{4FFEF094-9137-4DB4-85BB-751AD85A52DE}" destId="{81405FED-EC08-4706-83DF-27E69AB6E781}" srcOrd="4" destOrd="0" presId="urn:microsoft.com/office/officeart/2005/8/layout/vList2"/>
    <dgm:cxn modelId="{C3DB98D1-873D-4BAD-A5B8-DC0B280900BD}" type="presParOf" srcId="{4FFEF094-9137-4DB4-85BB-751AD85A52DE}" destId="{05955184-833F-47AD-B013-4F7DC97246BF}" srcOrd="5" destOrd="0" presId="urn:microsoft.com/office/officeart/2005/8/layout/vList2"/>
    <dgm:cxn modelId="{6B17B12D-8258-420B-9B46-61D043837F7C}" type="presParOf" srcId="{4FFEF094-9137-4DB4-85BB-751AD85A52DE}" destId="{C196DF85-4E1F-4E84-96AE-F0D921DAFB16}"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8A2F3B-A7C6-4E8F-9332-9869CE2B994A}"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F3B6C0EB-2896-4E44-ABD4-EAD210FE44B2}">
      <dgm:prSet/>
      <dgm:spPr/>
      <dgm:t>
        <a:bodyPr/>
        <a:lstStyle/>
        <a:p>
          <a:r>
            <a:rPr lang="en-US"/>
            <a:t>District Grants &amp; Global Grants</a:t>
          </a:r>
        </a:p>
      </dgm:t>
    </dgm:pt>
    <dgm:pt modelId="{E1EBD772-54ED-4A79-A759-506899747D7B}" type="parTrans" cxnId="{1A2706EC-FC5C-4DFE-AEC8-9516486C6A88}">
      <dgm:prSet/>
      <dgm:spPr/>
      <dgm:t>
        <a:bodyPr/>
        <a:lstStyle/>
        <a:p>
          <a:endParaRPr lang="en-US"/>
        </a:p>
      </dgm:t>
    </dgm:pt>
    <dgm:pt modelId="{7866EF33-F58E-4036-B527-1D682C13A86E}" type="sibTrans" cxnId="{1A2706EC-FC5C-4DFE-AEC8-9516486C6A88}">
      <dgm:prSet/>
      <dgm:spPr/>
      <dgm:t>
        <a:bodyPr/>
        <a:lstStyle/>
        <a:p>
          <a:endParaRPr lang="en-US"/>
        </a:p>
      </dgm:t>
    </dgm:pt>
    <dgm:pt modelId="{019D0C27-820E-4EB8-BC51-0D2C23686180}">
      <dgm:prSet/>
      <dgm:spPr/>
      <dgm:t>
        <a:bodyPr/>
        <a:lstStyle/>
        <a:p>
          <a:r>
            <a:rPr lang="en-US" dirty="0"/>
            <a:t>Share Examples</a:t>
          </a:r>
        </a:p>
      </dgm:t>
    </dgm:pt>
    <dgm:pt modelId="{D6E6B9AA-EFF1-44A7-B70C-39F91EFA435D}" type="parTrans" cxnId="{66549F2E-81D7-4CAE-834E-8DBE4C9D7F8B}">
      <dgm:prSet/>
      <dgm:spPr/>
      <dgm:t>
        <a:bodyPr/>
        <a:lstStyle/>
        <a:p>
          <a:endParaRPr lang="en-US"/>
        </a:p>
      </dgm:t>
    </dgm:pt>
    <dgm:pt modelId="{2FA5DC43-AB1D-42C8-95DE-97DDF4BF6777}" type="sibTrans" cxnId="{66549F2E-81D7-4CAE-834E-8DBE4C9D7F8B}">
      <dgm:prSet/>
      <dgm:spPr/>
      <dgm:t>
        <a:bodyPr/>
        <a:lstStyle/>
        <a:p>
          <a:endParaRPr lang="en-US"/>
        </a:p>
      </dgm:t>
    </dgm:pt>
    <dgm:pt modelId="{F144523F-4F01-4079-826D-10F9DEFBDAC5}">
      <dgm:prSet/>
      <dgm:spPr/>
      <dgm:t>
        <a:bodyPr/>
        <a:lstStyle/>
        <a:p>
          <a:r>
            <a:rPr lang="en-US" dirty="0"/>
            <a:t>Who Benefits Local Club District Community Individuals</a:t>
          </a:r>
        </a:p>
      </dgm:t>
    </dgm:pt>
    <dgm:pt modelId="{9E7C75D6-CCE3-427A-9BEA-0A0701291884}" type="parTrans" cxnId="{0F8A8AF5-1CCB-4C99-97D4-7746431D848C}">
      <dgm:prSet/>
      <dgm:spPr/>
      <dgm:t>
        <a:bodyPr/>
        <a:lstStyle/>
        <a:p>
          <a:endParaRPr lang="en-US"/>
        </a:p>
      </dgm:t>
    </dgm:pt>
    <dgm:pt modelId="{8CFDC5BF-8338-44E6-8BE1-352A9DB29137}" type="sibTrans" cxnId="{0F8A8AF5-1CCB-4C99-97D4-7746431D848C}">
      <dgm:prSet/>
      <dgm:spPr/>
      <dgm:t>
        <a:bodyPr/>
        <a:lstStyle/>
        <a:p>
          <a:endParaRPr lang="en-US"/>
        </a:p>
      </dgm:t>
    </dgm:pt>
    <dgm:pt modelId="{359F827C-888F-4F26-B4F8-1CD4CA94D600}">
      <dgm:prSet/>
      <dgm:spPr/>
      <dgm:t>
        <a:bodyPr/>
        <a:lstStyle/>
        <a:p>
          <a:r>
            <a:rPr lang="en-US" dirty="0"/>
            <a:t>What’s the level of participation from local clubs? </a:t>
          </a:r>
        </a:p>
      </dgm:t>
    </dgm:pt>
    <dgm:pt modelId="{9693774A-14B1-4649-AB37-CBAD83B11236}" type="parTrans" cxnId="{DF3B76C0-2F13-4664-BFA7-8611644D2465}">
      <dgm:prSet/>
      <dgm:spPr/>
      <dgm:t>
        <a:bodyPr/>
        <a:lstStyle/>
        <a:p>
          <a:endParaRPr lang="en-US"/>
        </a:p>
      </dgm:t>
    </dgm:pt>
    <dgm:pt modelId="{8AD1B23C-5B2C-4957-BE7B-480AAD7936D4}" type="sibTrans" cxnId="{DF3B76C0-2F13-4664-BFA7-8611644D2465}">
      <dgm:prSet/>
      <dgm:spPr/>
      <dgm:t>
        <a:bodyPr/>
        <a:lstStyle/>
        <a:p>
          <a:endParaRPr lang="en-US"/>
        </a:p>
      </dgm:t>
    </dgm:pt>
    <dgm:pt modelId="{BCC590E0-643A-4CA8-8BFE-FC858659AEAE}" type="pres">
      <dgm:prSet presAssocID="{B88A2F3B-A7C6-4E8F-9332-9869CE2B994A}" presName="matrix" presStyleCnt="0">
        <dgm:presLayoutVars>
          <dgm:chMax val="1"/>
          <dgm:dir/>
          <dgm:resizeHandles val="exact"/>
        </dgm:presLayoutVars>
      </dgm:prSet>
      <dgm:spPr/>
    </dgm:pt>
    <dgm:pt modelId="{056BC806-7D7F-48A2-878E-57DB1CC5315C}" type="pres">
      <dgm:prSet presAssocID="{B88A2F3B-A7C6-4E8F-9332-9869CE2B994A}" presName="diamond" presStyleLbl="bgShp" presStyleIdx="0" presStyleCnt="1"/>
      <dgm:spPr>
        <a:solidFill>
          <a:schemeClr val="accent4">
            <a:lumMod val="40000"/>
            <a:lumOff val="60000"/>
            <a:alpha val="99000"/>
          </a:schemeClr>
        </a:solidFill>
      </dgm:spPr>
    </dgm:pt>
    <dgm:pt modelId="{181279E2-7762-4D60-A859-C5EDD4EB0C0B}" type="pres">
      <dgm:prSet presAssocID="{B88A2F3B-A7C6-4E8F-9332-9869CE2B994A}" presName="quad1" presStyleLbl="node1" presStyleIdx="0" presStyleCnt="4">
        <dgm:presLayoutVars>
          <dgm:chMax val="0"/>
          <dgm:chPref val="0"/>
          <dgm:bulletEnabled val="1"/>
        </dgm:presLayoutVars>
      </dgm:prSet>
      <dgm:spPr/>
    </dgm:pt>
    <dgm:pt modelId="{DBFF9236-818B-4EED-B2B2-FEF7C6E53625}" type="pres">
      <dgm:prSet presAssocID="{B88A2F3B-A7C6-4E8F-9332-9869CE2B994A}" presName="quad2" presStyleLbl="node1" presStyleIdx="1" presStyleCnt="4">
        <dgm:presLayoutVars>
          <dgm:chMax val="0"/>
          <dgm:chPref val="0"/>
          <dgm:bulletEnabled val="1"/>
        </dgm:presLayoutVars>
      </dgm:prSet>
      <dgm:spPr/>
    </dgm:pt>
    <dgm:pt modelId="{2FD90BD1-571A-4FDF-9EA3-97D7A77FC104}" type="pres">
      <dgm:prSet presAssocID="{B88A2F3B-A7C6-4E8F-9332-9869CE2B994A}" presName="quad3" presStyleLbl="node1" presStyleIdx="2" presStyleCnt="4">
        <dgm:presLayoutVars>
          <dgm:chMax val="0"/>
          <dgm:chPref val="0"/>
          <dgm:bulletEnabled val="1"/>
        </dgm:presLayoutVars>
      </dgm:prSet>
      <dgm:spPr/>
    </dgm:pt>
    <dgm:pt modelId="{4CF558ED-45DC-4D64-82FF-3C04800FFD67}" type="pres">
      <dgm:prSet presAssocID="{B88A2F3B-A7C6-4E8F-9332-9869CE2B994A}" presName="quad4" presStyleLbl="node1" presStyleIdx="3" presStyleCnt="4">
        <dgm:presLayoutVars>
          <dgm:chMax val="0"/>
          <dgm:chPref val="0"/>
          <dgm:bulletEnabled val="1"/>
        </dgm:presLayoutVars>
      </dgm:prSet>
      <dgm:spPr/>
    </dgm:pt>
  </dgm:ptLst>
  <dgm:cxnLst>
    <dgm:cxn modelId="{66549F2E-81D7-4CAE-834E-8DBE4C9D7F8B}" srcId="{B88A2F3B-A7C6-4E8F-9332-9869CE2B994A}" destId="{019D0C27-820E-4EB8-BC51-0D2C23686180}" srcOrd="1" destOrd="0" parTransId="{D6E6B9AA-EFF1-44A7-B70C-39F91EFA435D}" sibTransId="{2FA5DC43-AB1D-42C8-95DE-97DDF4BF6777}"/>
    <dgm:cxn modelId="{07E5A42F-26F5-4ACB-8588-E971E7F79C35}" type="presOf" srcId="{F144523F-4F01-4079-826D-10F9DEFBDAC5}" destId="{2FD90BD1-571A-4FDF-9EA3-97D7A77FC104}" srcOrd="0" destOrd="0" presId="urn:microsoft.com/office/officeart/2005/8/layout/matrix3"/>
    <dgm:cxn modelId="{58B5B763-3DA7-494E-ADC9-DF9EC26B17F3}" type="presOf" srcId="{F3B6C0EB-2896-4E44-ABD4-EAD210FE44B2}" destId="{181279E2-7762-4D60-A859-C5EDD4EB0C0B}" srcOrd="0" destOrd="0" presId="urn:microsoft.com/office/officeart/2005/8/layout/matrix3"/>
    <dgm:cxn modelId="{8B4D0AA4-6F78-4F96-9AC0-3BB67B9443A0}" type="presOf" srcId="{B88A2F3B-A7C6-4E8F-9332-9869CE2B994A}" destId="{BCC590E0-643A-4CA8-8BFE-FC858659AEAE}" srcOrd="0" destOrd="0" presId="urn:microsoft.com/office/officeart/2005/8/layout/matrix3"/>
    <dgm:cxn modelId="{3A00F7BC-A297-4FB6-9631-BB359A339408}" type="presOf" srcId="{359F827C-888F-4F26-B4F8-1CD4CA94D600}" destId="{4CF558ED-45DC-4D64-82FF-3C04800FFD67}" srcOrd="0" destOrd="0" presId="urn:microsoft.com/office/officeart/2005/8/layout/matrix3"/>
    <dgm:cxn modelId="{DF3B76C0-2F13-4664-BFA7-8611644D2465}" srcId="{B88A2F3B-A7C6-4E8F-9332-9869CE2B994A}" destId="{359F827C-888F-4F26-B4F8-1CD4CA94D600}" srcOrd="3" destOrd="0" parTransId="{9693774A-14B1-4649-AB37-CBAD83B11236}" sibTransId="{8AD1B23C-5B2C-4957-BE7B-480AAD7936D4}"/>
    <dgm:cxn modelId="{CF1A1CC3-A227-46E4-971E-FEDC40C97F03}" type="presOf" srcId="{019D0C27-820E-4EB8-BC51-0D2C23686180}" destId="{DBFF9236-818B-4EED-B2B2-FEF7C6E53625}" srcOrd="0" destOrd="0" presId="urn:microsoft.com/office/officeart/2005/8/layout/matrix3"/>
    <dgm:cxn modelId="{1A2706EC-FC5C-4DFE-AEC8-9516486C6A88}" srcId="{B88A2F3B-A7C6-4E8F-9332-9869CE2B994A}" destId="{F3B6C0EB-2896-4E44-ABD4-EAD210FE44B2}" srcOrd="0" destOrd="0" parTransId="{E1EBD772-54ED-4A79-A759-506899747D7B}" sibTransId="{7866EF33-F58E-4036-B527-1D682C13A86E}"/>
    <dgm:cxn modelId="{0F8A8AF5-1CCB-4C99-97D4-7746431D848C}" srcId="{B88A2F3B-A7C6-4E8F-9332-9869CE2B994A}" destId="{F144523F-4F01-4079-826D-10F9DEFBDAC5}" srcOrd="2" destOrd="0" parTransId="{9E7C75D6-CCE3-427A-9BEA-0A0701291884}" sibTransId="{8CFDC5BF-8338-44E6-8BE1-352A9DB29137}"/>
    <dgm:cxn modelId="{D0D92456-BE2F-456D-B76D-D5802D236338}" type="presParOf" srcId="{BCC590E0-643A-4CA8-8BFE-FC858659AEAE}" destId="{056BC806-7D7F-48A2-878E-57DB1CC5315C}" srcOrd="0" destOrd="0" presId="urn:microsoft.com/office/officeart/2005/8/layout/matrix3"/>
    <dgm:cxn modelId="{909893FE-D9DA-4E63-8E96-0CC3F7C58712}" type="presParOf" srcId="{BCC590E0-643A-4CA8-8BFE-FC858659AEAE}" destId="{181279E2-7762-4D60-A859-C5EDD4EB0C0B}" srcOrd="1" destOrd="0" presId="urn:microsoft.com/office/officeart/2005/8/layout/matrix3"/>
    <dgm:cxn modelId="{D06F1915-2C24-4D8E-AA4C-3C2CE84FC8D0}" type="presParOf" srcId="{BCC590E0-643A-4CA8-8BFE-FC858659AEAE}" destId="{DBFF9236-818B-4EED-B2B2-FEF7C6E53625}" srcOrd="2" destOrd="0" presId="urn:microsoft.com/office/officeart/2005/8/layout/matrix3"/>
    <dgm:cxn modelId="{55F93B27-FCE6-4853-A51C-97779CF468D9}" type="presParOf" srcId="{BCC590E0-643A-4CA8-8BFE-FC858659AEAE}" destId="{2FD90BD1-571A-4FDF-9EA3-97D7A77FC104}" srcOrd="3" destOrd="0" presId="urn:microsoft.com/office/officeart/2005/8/layout/matrix3"/>
    <dgm:cxn modelId="{9F3A5326-7FBB-4031-8377-1DBF37E31DE6}" type="presParOf" srcId="{BCC590E0-643A-4CA8-8BFE-FC858659AEAE}" destId="{4CF558ED-45DC-4D64-82FF-3C04800FFD67}"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8A2F3B-A7C6-4E8F-9332-9869CE2B994A}"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F3B6C0EB-2896-4E44-ABD4-EAD210FE44B2}">
      <dgm:prSet/>
      <dgm:spPr/>
      <dgm:t>
        <a:bodyPr/>
        <a:lstStyle/>
        <a:p>
          <a:r>
            <a:rPr lang="en-US"/>
            <a:t>District Grants &amp; Global Grants</a:t>
          </a:r>
        </a:p>
      </dgm:t>
    </dgm:pt>
    <dgm:pt modelId="{E1EBD772-54ED-4A79-A759-506899747D7B}" type="parTrans" cxnId="{1A2706EC-FC5C-4DFE-AEC8-9516486C6A88}">
      <dgm:prSet/>
      <dgm:spPr/>
      <dgm:t>
        <a:bodyPr/>
        <a:lstStyle/>
        <a:p>
          <a:endParaRPr lang="en-US"/>
        </a:p>
      </dgm:t>
    </dgm:pt>
    <dgm:pt modelId="{7866EF33-F58E-4036-B527-1D682C13A86E}" type="sibTrans" cxnId="{1A2706EC-FC5C-4DFE-AEC8-9516486C6A88}">
      <dgm:prSet/>
      <dgm:spPr/>
      <dgm:t>
        <a:bodyPr/>
        <a:lstStyle/>
        <a:p>
          <a:endParaRPr lang="en-US"/>
        </a:p>
      </dgm:t>
    </dgm:pt>
    <dgm:pt modelId="{019D0C27-820E-4EB8-BC51-0D2C23686180}">
      <dgm:prSet/>
      <dgm:spPr/>
      <dgm:t>
        <a:bodyPr/>
        <a:lstStyle/>
        <a:p>
          <a:r>
            <a:rPr lang="en-US" dirty="0"/>
            <a:t>Share Examples</a:t>
          </a:r>
        </a:p>
      </dgm:t>
    </dgm:pt>
    <dgm:pt modelId="{D6E6B9AA-EFF1-44A7-B70C-39F91EFA435D}" type="parTrans" cxnId="{66549F2E-81D7-4CAE-834E-8DBE4C9D7F8B}">
      <dgm:prSet/>
      <dgm:spPr/>
      <dgm:t>
        <a:bodyPr/>
        <a:lstStyle/>
        <a:p>
          <a:endParaRPr lang="en-US"/>
        </a:p>
      </dgm:t>
    </dgm:pt>
    <dgm:pt modelId="{2FA5DC43-AB1D-42C8-95DE-97DDF4BF6777}" type="sibTrans" cxnId="{66549F2E-81D7-4CAE-834E-8DBE4C9D7F8B}">
      <dgm:prSet/>
      <dgm:spPr/>
      <dgm:t>
        <a:bodyPr/>
        <a:lstStyle/>
        <a:p>
          <a:endParaRPr lang="en-US"/>
        </a:p>
      </dgm:t>
    </dgm:pt>
    <dgm:pt modelId="{F144523F-4F01-4079-826D-10F9DEFBDAC5}">
      <dgm:prSet/>
      <dgm:spPr/>
      <dgm:t>
        <a:bodyPr/>
        <a:lstStyle/>
        <a:p>
          <a:r>
            <a:rPr lang="en-US" dirty="0"/>
            <a:t>Who Benefits Local Club District Community Individuals</a:t>
          </a:r>
        </a:p>
      </dgm:t>
    </dgm:pt>
    <dgm:pt modelId="{9E7C75D6-CCE3-427A-9BEA-0A0701291884}" type="parTrans" cxnId="{0F8A8AF5-1CCB-4C99-97D4-7746431D848C}">
      <dgm:prSet/>
      <dgm:spPr/>
      <dgm:t>
        <a:bodyPr/>
        <a:lstStyle/>
        <a:p>
          <a:endParaRPr lang="en-US"/>
        </a:p>
      </dgm:t>
    </dgm:pt>
    <dgm:pt modelId="{8CFDC5BF-8338-44E6-8BE1-352A9DB29137}" type="sibTrans" cxnId="{0F8A8AF5-1CCB-4C99-97D4-7746431D848C}">
      <dgm:prSet/>
      <dgm:spPr/>
      <dgm:t>
        <a:bodyPr/>
        <a:lstStyle/>
        <a:p>
          <a:endParaRPr lang="en-US"/>
        </a:p>
      </dgm:t>
    </dgm:pt>
    <dgm:pt modelId="{359F827C-888F-4F26-B4F8-1CD4CA94D600}">
      <dgm:prSet/>
      <dgm:spPr/>
      <dgm:t>
        <a:bodyPr/>
        <a:lstStyle/>
        <a:p>
          <a:r>
            <a:rPr lang="en-US" dirty="0"/>
            <a:t>What’s the level of participation from local clubs? </a:t>
          </a:r>
        </a:p>
      </dgm:t>
    </dgm:pt>
    <dgm:pt modelId="{9693774A-14B1-4649-AB37-CBAD83B11236}" type="parTrans" cxnId="{DF3B76C0-2F13-4664-BFA7-8611644D2465}">
      <dgm:prSet/>
      <dgm:spPr/>
      <dgm:t>
        <a:bodyPr/>
        <a:lstStyle/>
        <a:p>
          <a:endParaRPr lang="en-US"/>
        </a:p>
      </dgm:t>
    </dgm:pt>
    <dgm:pt modelId="{8AD1B23C-5B2C-4957-BE7B-480AAD7936D4}" type="sibTrans" cxnId="{DF3B76C0-2F13-4664-BFA7-8611644D2465}">
      <dgm:prSet/>
      <dgm:spPr/>
      <dgm:t>
        <a:bodyPr/>
        <a:lstStyle/>
        <a:p>
          <a:endParaRPr lang="en-US"/>
        </a:p>
      </dgm:t>
    </dgm:pt>
    <dgm:pt modelId="{BCC590E0-643A-4CA8-8BFE-FC858659AEAE}" type="pres">
      <dgm:prSet presAssocID="{B88A2F3B-A7C6-4E8F-9332-9869CE2B994A}" presName="matrix" presStyleCnt="0">
        <dgm:presLayoutVars>
          <dgm:chMax val="1"/>
          <dgm:dir/>
          <dgm:resizeHandles val="exact"/>
        </dgm:presLayoutVars>
      </dgm:prSet>
      <dgm:spPr/>
    </dgm:pt>
    <dgm:pt modelId="{056BC806-7D7F-48A2-878E-57DB1CC5315C}" type="pres">
      <dgm:prSet presAssocID="{B88A2F3B-A7C6-4E8F-9332-9869CE2B994A}" presName="diamond" presStyleLbl="bgShp" presStyleIdx="0" presStyleCnt="1"/>
      <dgm:spPr>
        <a:solidFill>
          <a:schemeClr val="accent4">
            <a:lumMod val="40000"/>
            <a:lumOff val="60000"/>
            <a:alpha val="99000"/>
          </a:schemeClr>
        </a:solidFill>
      </dgm:spPr>
    </dgm:pt>
    <dgm:pt modelId="{181279E2-7762-4D60-A859-C5EDD4EB0C0B}" type="pres">
      <dgm:prSet presAssocID="{B88A2F3B-A7C6-4E8F-9332-9869CE2B994A}" presName="quad1" presStyleLbl="node1" presStyleIdx="0" presStyleCnt="4">
        <dgm:presLayoutVars>
          <dgm:chMax val="0"/>
          <dgm:chPref val="0"/>
          <dgm:bulletEnabled val="1"/>
        </dgm:presLayoutVars>
      </dgm:prSet>
      <dgm:spPr/>
    </dgm:pt>
    <dgm:pt modelId="{DBFF9236-818B-4EED-B2B2-FEF7C6E53625}" type="pres">
      <dgm:prSet presAssocID="{B88A2F3B-A7C6-4E8F-9332-9869CE2B994A}" presName="quad2" presStyleLbl="node1" presStyleIdx="1" presStyleCnt="4">
        <dgm:presLayoutVars>
          <dgm:chMax val="0"/>
          <dgm:chPref val="0"/>
          <dgm:bulletEnabled val="1"/>
        </dgm:presLayoutVars>
      </dgm:prSet>
      <dgm:spPr/>
    </dgm:pt>
    <dgm:pt modelId="{2FD90BD1-571A-4FDF-9EA3-97D7A77FC104}" type="pres">
      <dgm:prSet presAssocID="{B88A2F3B-A7C6-4E8F-9332-9869CE2B994A}" presName="quad3" presStyleLbl="node1" presStyleIdx="2" presStyleCnt="4">
        <dgm:presLayoutVars>
          <dgm:chMax val="0"/>
          <dgm:chPref val="0"/>
          <dgm:bulletEnabled val="1"/>
        </dgm:presLayoutVars>
      </dgm:prSet>
      <dgm:spPr/>
    </dgm:pt>
    <dgm:pt modelId="{4CF558ED-45DC-4D64-82FF-3C04800FFD67}" type="pres">
      <dgm:prSet presAssocID="{B88A2F3B-A7C6-4E8F-9332-9869CE2B994A}" presName="quad4" presStyleLbl="node1" presStyleIdx="3" presStyleCnt="4">
        <dgm:presLayoutVars>
          <dgm:chMax val="0"/>
          <dgm:chPref val="0"/>
          <dgm:bulletEnabled val="1"/>
        </dgm:presLayoutVars>
      </dgm:prSet>
      <dgm:spPr/>
    </dgm:pt>
  </dgm:ptLst>
  <dgm:cxnLst>
    <dgm:cxn modelId="{66549F2E-81D7-4CAE-834E-8DBE4C9D7F8B}" srcId="{B88A2F3B-A7C6-4E8F-9332-9869CE2B994A}" destId="{019D0C27-820E-4EB8-BC51-0D2C23686180}" srcOrd="1" destOrd="0" parTransId="{D6E6B9AA-EFF1-44A7-B70C-39F91EFA435D}" sibTransId="{2FA5DC43-AB1D-42C8-95DE-97DDF4BF6777}"/>
    <dgm:cxn modelId="{07E5A42F-26F5-4ACB-8588-E971E7F79C35}" type="presOf" srcId="{F144523F-4F01-4079-826D-10F9DEFBDAC5}" destId="{2FD90BD1-571A-4FDF-9EA3-97D7A77FC104}" srcOrd="0" destOrd="0" presId="urn:microsoft.com/office/officeart/2005/8/layout/matrix3"/>
    <dgm:cxn modelId="{58B5B763-3DA7-494E-ADC9-DF9EC26B17F3}" type="presOf" srcId="{F3B6C0EB-2896-4E44-ABD4-EAD210FE44B2}" destId="{181279E2-7762-4D60-A859-C5EDD4EB0C0B}" srcOrd="0" destOrd="0" presId="urn:microsoft.com/office/officeart/2005/8/layout/matrix3"/>
    <dgm:cxn modelId="{8B4D0AA4-6F78-4F96-9AC0-3BB67B9443A0}" type="presOf" srcId="{B88A2F3B-A7C6-4E8F-9332-9869CE2B994A}" destId="{BCC590E0-643A-4CA8-8BFE-FC858659AEAE}" srcOrd="0" destOrd="0" presId="urn:microsoft.com/office/officeart/2005/8/layout/matrix3"/>
    <dgm:cxn modelId="{3A00F7BC-A297-4FB6-9631-BB359A339408}" type="presOf" srcId="{359F827C-888F-4F26-B4F8-1CD4CA94D600}" destId="{4CF558ED-45DC-4D64-82FF-3C04800FFD67}" srcOrd="0" destOrd="0" presId="urn:microsoft.com/office/officeart/2005/8/layout/matrix3"/>
    <dgm:cxn modelId="{DF3B76C0-2F13-4664-BFA7-8611644D2465}" srcId="{B88A2F3B-A7C6-4E8F-9332-9869CE2B994A}" destId="{359F827C-888F-4F26-B4F8-1CD4CA94D600}" srcOrd="3" destOrd="0" parTransId="{9693774A-14B1-4649-AB37-CBAD83B11236}" sibTransId="{8AD1B23C-5B2C-4957-BE7B-480AAD7936D4}"/>
    <dgm:cxn modelId="{CF1A1CC3-A227-46E4-971E-FEDC40C97F03}" type="presOf" srcId="{019D0C27-820E-4EB8-BC51-0D2C23686180}" destId="{DBFF9236-818B-4EED-B2B2-FEF7C6E53625}" srcOrd="0" destOrd="0" presId="urn:microsoft.com/office/officeart/2005/8/layout/matrix3"/>
    <dgm:cxn modelId="{1A2706EC-FC5C-4DFE-AEC8-9516486C6A88}" srcId="{B88A2F3B-A7C6-4E8F-9332-9869CE2B994A}" destId="{F3B6C0EB-2896-4E44-ABD4-EAD210FE44B2}" srcOrd="0" destOrd="0" parTransId="{E1EBD772-54ED-4A79-A759-506899747D7B}" sibTransId="{7866EF33-F58E-4036-B527-1D682C13A86E}"/>
    <dgm:cxn modelId="{0F8A8AF5-1CCB-4C99-97D4-7746431D848C}" srcId="{B88A2F3B-A7C6-4E8F-9332-9869CE2B994A}" destId="{F144523F-4F01-4079-826D-10F9DEFBDAC5}" srcOrd="2" destOrd="0" parTransId="{9E7C75D6-CCE3-427A-9BEA-0A0701291884}" sibTransId="{8CFDC5BF-8338-44E6-8BE1-352A9DB29137}"/>
    <dgm:cxn modelId="{D0D92456-BE2F-456D-B76D-D5802D236338}" type="presParOf" srcId="{BCC590E0-643A-4CA8-8BFE-FC858659AEAE}" destId="{056BC806-7D7F-48A2-878E-57DB1CC5315C}" srcOrd="0" destOrd="0" presId="urn:microsoft.com/office/officeart/2005/8/layout/matrix3"/>
    <dgm:cxn modelId="{909893FE-D9DA-4E63-8E96-0CC3F7C58712}" type="presParOf" srcId="{BCC590E0-643A-4CA8-8BFE-FC858659AEAE}" destId="{181279E2-7762-4D60-A859-C5EDD4EB0C0B}" srcOrd="1" destOrd="0" presId="urn:microsoft.com/office/officeart/2005/8/layout/matrix3"/>
    <dgm:cxn modelId="{D06F1915-2C24-4D8E-AA4C-3C2CE84FC8D0}" type="presParOf" srcId="{BCC590E0-643A-4CA8-8BFE-FC858659AEAE}" destId="{DBFF9236-818B-4EED-B2B2-FEF7C6E53625}" srcOrd="2" destOrd="0" presId="urn:microsoft.com/office/officeart/2005/8/layout/matrix3"/>
    <dgm:cxn modelId="{55F93B27-FCE6-4853-A51C-97779CF468D9}" type="presParOf" srcId="{BCC590E0-643A-4CA8-8BFE-FC858659AEAE}" destId="{2FD90BD1-571A-4FDF-9EA3-97D7A77FC104}" srcOrd="3" destOrd="0" presId="urn:microsoft.com/office/officeart/2005/8/layout/matrix3"/>
    <dgm:cxn modelId="{9F3A5326-7FBB-4031-8377-1DBF37E31DE6}" type="presParOf" srcId="{BCC590E0-643A-4CA8-8BFE-FC858659AEAE}" destId="{4CF558ED-45DC-4D64-82FF-3C04800FFD67}"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646E4A-B35C-4426-A523-9626AC38437E}">
      <dsp:nvSpPr>
        <dsp:cNvPr id="0" name=""/>
        <dsp:cNvSpPr/>
      </dsp:nvSpPr>
      <dsp:spPr>
        <a:xfrm>
          <a:off x="2233846" y="2814"/>
          <a:ext cx="5164350" cy="1457967"/>
        </a:xfrm>
        <a:prstGeom prst="rect">
          <a:avLst/>
        </a:prstGeom>
        <a:solidFill>
          <a:srgbClr val="92D050"/>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203" tIns="370324" rIns="100203" bIns="370324" numCol="1" spcCol="1270" anchor="ctr" anchorCtr="0">
          <a:noAutofit/>
        </a:bodyPr>
        <a:lstStyle/>
        <a:p>
          <a:pPr marL="0" lvl="0" indent="0" algn="l" defTabSz="1066800">
            <a:lnSpc>
              <a:spcPct val="90000"/>
            </a:lnSpc>
            <a:spcBef>
              <a:spcPct val="0"/>
            </a:spcBef>
            <a:spcAft>
              <a:spcPct val="35000"/>
            </a:spcAft>
            <a:buNone/>
          </a:pPr>
          <a:r>
            <a:rPr lang="en-US" sz="2400" kern="1200" dirty="0"/>
            <a:t>Review the Rotary Foundation Funding Model</a:t>
          </a:r>
        </a:p>
      </dsp:txBody>
      <dsp:txXfrm>
        <a:off x="2233846" y="2814"/>
        <a:ext cx="5164350" cy="1457967"/>
      </dsp:txXfrm>
    </dsp:sp>
    <dsp:sp modelId="{81F02C7B-40F4-4FBB-AEAA-C320CD73CBE7}">
      <dsp:nvSpPr>
        <dsp:cNvPr id="0" name=""/>
        <dsp:cNvSpPr/>
      </dsp:nvSpPr>
      <dsp:spPr>
        <a:xfrm>
          <a:off x="367" y="2814"/>
          <a:ext cx="2233478" cy="1457967"/>
        </a:xfrm>
        <a:prstGeom prst="rect">
          <a:avLst/>
        </a:prstGeom>
        <a:solidFill>
          <a:srgbClr val="0070C0"/>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320" tIns="144015" rIns="68320" bIns="144015"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rPr>
            <a:t>Review</a:t>
          </a:r>
        </a:p>
      </dsp:txBody>
      <dsp:txXfrm>
        <a:off x="367" y="2814"/>
        <a:ext cx="2233478" cy="1457967"/>
      </dsp:txXfrm>
    </dsp:sp>
    <dsp:sp modelId="{7879C4AC-F213-464E-84BF-D0F7C306F108}">
      <dsp:nvSpPr>
        <dsp:cNvPr id="0" name=""/>
        <dsp:cNvSpPr/>
      </dsp:nvSpPr>
      <dsp:spPr>
        <a:xfrm>
          <a:off x="2231177" y="1548260"/>
          <a:ext cx="5170134" cy="1457967"/>
        </a:xfrm>
        <a:prstGeom prst="rect">
          <a:avLst/>
        </a:prstGeom>
        <a:solidFill>
          <a:schemeClr val="accent2"/>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315" tIns="370324" rIns="100315" bIns="370324" numCol="1" spcCol="1270" anchor="ctr" anchorCtr="0">
          <a:noAutofit/>
        </a:bodyPr>
        <a:lstStyle/>
        <a:p>
          <a:pPr marL="0" lvl="0" indent="0" algn="l" defTabSz="1066800">
            <a:lnSpc>
              <a:spcPct val="90000"/>
            </a:lnSpc>
            <a:spcBef>
              <a:spcPct val="0"/>
            </a:spcBef>
            <a:spcAft>
              <a:spcPct val="35000"/>
            </a:spcAft>
            <a:buNone/>
          </a:pPr>
          <a:r>
            <a:rPr lang="en-US" sz="2400" kern="1200" dirty="0"/>
            <a:t>Discuss the Importance of the Rotary Foundation Funding Model to your Club</a:t>
          </a:r>
        </a:p>
      </dsp:txBody>
      <dsp:txXfrm>
        <a:off x="2231177" y="1548260"/>
        <a:ext cx="5170134" cy="1457967"/>
      </dsp:txXfrm>
    </dsp:sp>
    <dsp:sp modelId="{85FA5EE1-C3D8-4DBC-8803-10317DF8BE11}">
      <dsp:nvSpPr>
        <dsp:cNvPr id="0" name=""/>
        <dsp:cNvSpPr/>
      </dsp:nvSpPr>
      <dsp:spPr>
        <a:xfrm>
          <a:off x="367" y="1548260"/>
          <a:ext cx="2230809" cy="1457967"/>
        </a:xfrm>
        <a:prstGeom prst="rect">
          <a:avLst/>
        </a:prstGeom>
        <a:solidFill>
          <a:srgbClr val="0070C0"/>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397" tIns="144015" rIns="68397" bIns="144015"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rPr>
            <a:t>Discuss</a:t>
          </a:r>
        </a:p>
      </dsp:txBody>
      <dsp:txXfrm>
        <a:off x="367" y="1548260"/>
        <a:ext cx="2230809" cy="1457967"/>
      </dsp:txXfrm>
    </dsp:sp>
    <dsp:sp modelId="{E0AE0334-E275-42A6-B190-34D7C3A465EB}">
      <dsp:nvSpPr>
        <dsp:cNvPr id="0" name=""/>
        <dsp:cNvSpPr/>
      </dsp:nvSpPr>
      <dsp:spPr>
        <a:xfrm>
          <a:off x="2231927" y="3093706"/>
          <a:ext cx="5170134" cy="1457967"/>
        </a:xfrm>
        <a:prstGeom prst="rect">
          <a:avLst/>
        </a:prstGeom>
        <a:solidFill>
          <a:schemeClr val="accent3"/>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315" tIns="370324" rIns="100315" bIns="370324" numCol="1" spcCol="1270" anchor="ctr" anchorCtr="0">
          <a:noAutofit/>
        </a:bodyPr>
        <a:lstStyle/>
        <a:p>
          <a:pPr marL="0" lvl="0" indent="0" algn="l" defTabSz="1066800">
            <a:lnSpc>
              <a:spcPct val="90000"/>
            </a:lnSpc>
            <a:spcBef>
              <a:spcPct val="0"/>
            </a:spcBef>
            <a:spcAft>
              <a:spcPct val="35000"/>
            </a:spcAft>
            <a:buNone/>
          </a:pPr>
          <a:r>
            <a:rPr lang="en-US" sz="2400" kern="1200" dirty="0"/>
            <a:t>Explore the Seven Areas of Focus and their relationship with projects funded by Rotary Foundation</a:t>
          </a:r>
        </a:p>
      </dsp:txBody>
      <dsp:txXfrm>
        <a:off x="2231927" y="3093706"/>
        <a:ext cx="5170134" cy="1457967"/>
      </dsp:txXfrm>
    </dsp:sp>
    <dsp:sp modelId="{C2E7558D-D9C1-42FF-99F3-945C759D85AC}">
      <dsp:nvSpPr>
        <dsp:cNvPr id="0" name=""/>
        <dsp:cNvSpPr/>
      </dsp:nvSpPr>
      <dsp:spPr>
        <a:xfrm>
          <a:off x="367" y="3093706"/>
          <a:ext cx="2231559" cy="1457967"/>
        </a:xfrm>
        <a:prstGeom prst="rect">
          <a:avLst/>
        </a:prstGeom>
        <a:solidFill>
          <a:srgbClr val="0070C0"/>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397" tIns="144015" rIns="68397" bIns="144015"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rPr>
            <a:t>Explore</a:t>
          </a:r>
        </a:p>
      </dsp:txBody>
      <dsp:txXfrm>
        <a:off x="367" y="3093706"/>
        <a:ext cx="2231559" cy="1457967"/>
      </dsp:txXfrm>
    </dsp:sp>
    <dsp:sp modelId="{652DA268-61D8-4771-86AF-D9823ECB54B3}">
      <dsp:nvSpPr>
        <dsp:cNvPr id="0" name=""/>
        <dsp:cNvSpPr/>
      </dsp:nvSpPr>
      <dsp:spPr>
        <a:xfrm>
          <a:off x="2260691" y="4639151"/>
          <a:ext cx="5141218" cy="1457967"/>
        </a:xfrm>
        <a:prstGeom prst="rect">
          <a:avLst/>
        </a:prstGeom>
        <a:solidFill>
          <a:schemeClr val="accent4"/>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754" tIns="370324" rIns="99754" bIns="370324" numCol="1" spcCol="1270" anchor="ctr" anchorCtr="0">
          <a:noAutofit/>
        </a:bodyPr>
        <a:lstStyle/>
        <a:p>
          <a:pPr marL="0" lvl="0" indent="0" algn="l" defTabSz="1066800">
            <a:lnSpc>
              <a:spcPct val="90000"/>
            </a:lnSpc>
            <a:spcBef>
              <a:spcPct val="0"/>
            </a:spcBef>
            <a:spcAft>
              <a:spcPct val="35000"/>
            </a:spcAft>
            <a:buNone/>
          </a:pPr>
          <a:r>
            <a:rPr lang="en-US" sz="2400" kern="1200" dirty="0"/>
            <a:t>Understand the Concept of Sustainability as it relates to Grant Funding</a:t>
          </a:r>
        </a:p>
      </dsp:txBody>
      <dsp:txXfrm>
        <a:off x="2260691" y="4639151"/>
        <a:ext cx="5141218" cy="1457967"/>
      </dsp:txXfrm>
    </dsp:sp>
    <dsp:sp modelId="{048FDAD3-9527-47CB-903B-75736543F266}">
      <dsp:nvSpPr>
        <dsp:cNvPr id="0" name=""/>
        <dsp:cNvSpPr/>
      </dsp:nvSpPr>
      <dsp:spPr>
        <a:xfrm>
          <a:off x="367" y="4639151"/>
          <a:ext cx="2260323" cy="1457967"/>
        </a:xfrm>
        <a:prstGeom prst="rect">
          <a:avLst/>
        </a:prstGeom>
        <a:solidFill>
          <a:srgbClr val="0070C0"/>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014" tIns="144015" rIns="68014" bIns="144015" numCol="1" spcCol="1270" anchor="ctr" anchorCtr="0">
          <a:noAutofit/>
        </a:bodyPr>
        <a:lstStyle/>
        <a:p>
          <a:pPr marL="0" lvl="0" indent="0" algn="ctr" defTabSz="1511300">
            <a:lnSpc>
              <a:spcPct val="90000"/>
            </a:lnSpc>
            <a:spcBef>
              <a:spcPct val="0"/>
            </a:spcBef>
            <a:spcAft>
              <a:spcPct val="35000"/>
            </a:spcAft>
            <a:buNone/>
          </a:pPr>
          <a:r>
            <a:rPr lang="en-US" sz="3400" b="1" kern="1200" dirty="0">
              <a:solidFill>
                <a:schemeClr val="bg1"/>
              </a:solidFill>
            </a:rPr>
            <a:t>Understand</a:t>
          </a:r>
        </a:p>
      </dsp:txBody>
      <dsp:txXfrm>
        <a:off x="367" y="4639151"/>
        <a:ext cx="2260323" cy="14579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FC77A3-7E99-4EF3-B09E-8EA837E17B64}">
      <dsp:nvSpPr>
        <dsp:cNvPr id="0" name=""/>
        <dsp:cNvSpPr/>
      </dsp:nvSpPr>
      <dsp:spPr>
        <a:xfrm>
          <a:off x="0" y="548316"/>
          <a:ext cx="10439400" cy="743535"/>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solidFill>
                <a:srgbClr val="00518E"/>
              </a:solidFill>
            </a:rPr>
            <a:t>I am not aware of any grant in which my club has participated.</a:t>
          </a:r>
        </a:p>
      </dsp:txBody>
      <dsp:txXfrm>
        <a:off x="36296" y="584612"/>
        <a:ext cx="10366808" cy="670943"/>
      </dsp:txXfrm>
    </dsp:sp>
    <dsp:sp modelId="{D78C6180-EF3D-42DE-B73E-5D4C5E33CBC8}">
      <dsp:nvSpPr>
        <dsp:cNvPr id="0" name=""/>
        <dsp:cNvSpPr/>
      </dsp:nvSpPr>
      <dsp:spPr>
        <a:xfrm>
          <a:off x="0" y="1456522"/>
          <a:ext cx="10439400" cy="743535"/>
        </a:xfrm>
        <a:prstGeom prst="roundRect">
          <a:avLst/>
        </a:prstGeom>
        <a:solidFill>
          <a:srgbClr val="00518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My club has participated in a DISTRICT grant.</a:t>
          </a:r>
        </a:p>
      </dsp:txBody>
      <dsp:txXfrm>
        <a:off x="36296" y="1492818"/>
        <a:ext cx="10366808" cy="670943"/>
      </dsp:txXfrm>
    </dsp:sp>
    <dsp:sp modelId="{81405FED-EC08-4706-83DF-27E69AB6E781}">
      <dsp:nvSpPr>
        <dsp:cNvPr id="0" name=""/>
        <dsp:cNvSpPr/>
      </dsp:nvSpPr>
      <dsp:spPr>
        <a:xfrm>
          <a:off x="0" y="2289337"/>
          <a:ext cx="10439400" cy="743535"/>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solidFill>
                <a:srgbClr val="00518E"/>
              </a:solidFill>
            </a:rPr>
            <a:t>My club has participated in a GLOBAL grant.</a:t>
          </a:r>
        </a:p>
      </dsp:txBody>
      <dsp:txXfrm>
        <a:off x="36296" y="2325633"/>
        <a:ext cx="10366808" cy="670943"/>
      </dsp:txXfrm>
    </dsp:sp>
    <dsp:sp modelId="{C196DF85-4E1F-4E84-96AE-F0D921DAFB16}">
      <dsp:nvSpPr>
        <dsp:cNvPr id="0" name=""/>
        <dsp:cNvSpPr/>
      </dsp:nvSpPr>
      <dsp:spPr>
        <a:xfrm>
          <a:off x="0" y="3122152"/>
          <a:ext cx="10439400" cy="743535"/>
        </a:xfrm>
        <a:prstGeom prst="roundRect">
          <a:avLst/>
        </a:prstGeom>
        <a:solidFill>
          <a:srgbClr val="00518E"/>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solidFill>
                <a:schemeClr val="bg1"/>
              </a:solidFill>
            </a:rPr>
            <a:t>My club has participated in both DISTRICT and GLOBAL grants</a:t>
          </a:r>
          <a:r>
            <a:rPr lang="en-US" sz="3100" kern="1200" dirty="0">
              <a:solidFill>
                <a:srgbClr val="00518E"/>
              </a:solidFill>
            </a:rPr>
            <a:t>.</a:t>
          </a:r>
        </a:p>
      </dsp:txBody>
      <dsp:txXfrm>
        <a:off x="36296" y="3158448"/>
        <a:ext cx="10366808" cy="6709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BC806-7D7F-48A2-878E-57DB1CC5315C}">
      <dsp:nvSpPr>
        <dsp:cNvPr id="0" name=""/>
        <dsp:cNvSpPr/>
      </dsp:nvSpPr>
      <dsp:spPr>
        <a:xfrm>
          <a:off x="509363" y="0"/>
          <a:ext cx="6014175" cy="6014175"/>
        </a:xfrm>
        <a:prstGeom prst="diamond">
          <a:avLst/>
        </a:prstGeom>
        <a:solidFill>
          <a:schemeClr val="accent4">
            <a:lumMod val="40000"/>
            <a:lumOff val="60000"/>
            <a:alpha val="99000"/>
          </a:schemeClr>
        </a:solidFill>
        <a:ln>
          <a:noFill/>
        </a:ln>
        <a:effectLst/>
      </dsp:spPr>
      <dsp:style>
        <a:lnRef idx="0">
          <a:scrgbClr r="0" g="0" b="0"/>
        </a:lnRef>
        <a:fillRef idx="1">
          <a:scrgbClr r="0" g="0" b="0"/>
        </a:fillRef>
        <a:effectRef idx="0">
          <a:scrgbClr r="0" g="0" b="0"/>
        </a:effectRef>
        <a:fontRef idx="minor"/>
      </dsp:style>
    </dsp:sp>
    <dsp:sp modelId="{181279E2-7762-4D60-A859-C5EDD4EB0C0B}">
      <dsp:nvSpPr>
        <dsp:cNvPr id="0" name=""/>
        <dsp:cNvSpPr/>
      </dsp:nvSpPr>
      <dsp:spPr>
        <a:xfrm>
          <a:off x="1080710" y="571346"/>
          <a:ext cx="2345528" cy="234552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District Grants &amp; Global Grants</a:t>
          </a:r>
        </a:p>
      </dsp:txBody>
      <dsp:txXfrm>
        <a:off x="1195209" y="685845"/>
        <a:ext cx="2116530" cy="2116530"/>
      </dsp:txXfrm>
    </dsp:sp>
    <dsp:sp modelId="{DBFF9236-818B-4EED-B2B2-FEF7C6E53625}">
      <dsp:nvSpPr>
        <dsp:cNvPr id="0" name=""/>
        <dsp:cNvSpPr/>
      </dsp:nvSpPr>
      <dsp:spPr>
        <a:xfrm>
          <a:off x="3606663" y="571346"/>
          <a:ext cx="2345528" cy="2345528"/>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Share Examples</a:t>
          </a:r>
        </a:p>
      </dsp:txBody>
      <dsp:txXfrm>
        <a:off x="3721162" y="685845"/>
        <a:ext cx="2116530" cy="2116530"/>
      </dsp:txXfrm>
    </dsp:sp>
    <dsp:sp modelId="{2FD90BD1-571A-4FDF-9EA3-97D7A77FC104}">
      <dsp:nvSpPr>
        <dsp:cNvPr id="0" name=""/>
        <dsp:cNvSpPr/>
      </dsp:nvSpPr>
      <dsp:spPr>
        <a:xfrm>
          <a:off x="1080710" y="3097300"/>
          <a:ext cx="2345528" cy="234552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Who Benefits Local Club District Community Individuals</a:t>
          </a:r>
        </a:p>
      </dsp:txBody>
      <dsp:txXfrm>
        <a:off x="1195209" y="3211799"/>
        <a:ext cx="2116530" cy="2116530"/>
      </dsp:txXfrm>
    </dsp:sp>
    <dsp:sp modelId="{4CF558ED-45DC-4D64-82FF-3C04800FFD67}">
      <dsp:nvSpPr>
        <dsp:cNvPr id="0" name=""/>
        <dsp:cNvSpPr/>
      </dsp:nvSpPr>
      <dsp:spPr>
        <a:xfrm>
          <a:off x="3606663" y="3097300"/>
          <a:ext cx="2345528" cy="234552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What’s the level of participation from local clubs? </a:t>
          </a:r>
        </a:p>
      </dsp:txBody>
      <dsp:txXfrm>
        <a:off x="3721162" y="3211799"/>
        <a:ext cx="2116530" cy="21165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BC806-7D7F-48A2-878E-57DB1CC5315C}">
      <dsp:nvSpPr>
        <dsp:cNvPr id="0" name=""/>
        <dsp:cNvSpPr/>
      </dsp:nvSpPr>
      <dsp:spPr>
        <a:xfrm>
          <a:off x="490596" y="0"/>
          <a:ext cx="4898969" cy="4898969"/>
        </a:xfrm>
        <a:prstGeom prst="diamond">
          <a:avLst/>
        </a:prstGeom>
        <a:solidFill>
          <a:schemeClr val="accent4">
            <a:lumMod val="40000"/>
            <a:lumOff val="60000"/>
            <a:alpha val="99000"/>
          </a:schemeClr>
        </a:solidFill>
        <a:ln>
          <a:noFill/>
        </a:ln>
        <a:effectLst/>
      </dsp:spPr>
      <dsp:style>
        <a:lnRef idx="0">
          <a:scrgbClr r="0" g="0" b="0"/>
        </a:lnRef>
        <a:fillRef idx="1">
          <a:scrgbClr r="0" g="0" b="0"/>
        </a:fillRef>
        <a:effectRef idx="0">
          <a:scrgbClr r="0" g="0" b="0"/>
        </a:effectRef>
        <a:fontRef idx="minor"/>
      </dsp:style>
    </dsp:sp>
    <dsp:sp modelId="{181279E2-7762-4D60-A859-C5EDD4EB0C0B}">
      <dsp:nvSpPr>
        <dsp:cNvPr id="0" name=""/>
        <dsp:cNvSpPr/>
      </dsp:nvSpPr>
      <dsp:spPr>
        <a:xfrm>
          <a:off x="955998" y="465402"/>
          <a:ext cx="1910597" cy="191059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District Grants &amp; Global Grants</a:t>
          </a:r>
        </a:p>
      </dsp:txBody>
      <dsp:txXfrm>
        <a:off x="1049266" y="558670"/>
        <a:ext cx="1724061" cy="1724061"/>
      </dsp:txXfrm>
    </dsp:sp>
    <dsp:sp modelId="{DBFF9236-818B-4EED-B2B2-FEF7C6E53625}">
      <dsp:nvSpPr>
        <dsp:cNvPr id="0" name=""/>
        <dsp:cNvSpPr/>
      </dsp:nvSpPr>
      <dsp:spPr>
        <a:xfrm>
          <a:off x="3013565" y="465402"/>
          <a:ext cx="1910597" cy="191059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Share Examples</a:t>
          </a:r>
        </a:p>
      </dsp:txBody>
      <dsp:txXfrm>
        <a:off x="3106833" y="558670"/>
        <a:ext cx="1724061" cy="1724061"/>
      </dsp:txXfrm>
    </dsp:sp>
    <dsp:sp modelId="{2FD90BD1-571A-4FDF-9EA3-97D7A77FC104}">
      <dsp:nvSpPr>
        <dsp:cNvPr id="0" name=""/>
        <dsp:cNvSpPr/>
      </dsp:nvSpPr>
      <dsp:spPr>
        <a:xfrm>
          <a:off x="955998" y="2522969"/>
          <a:ext cx="1910597" cy="191059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Who Benefits Local Club District Community Individuals</a:t>
          </a:r>
        </a:p>
      </dsp:txBody>
      <dsp:txXfrm>
        <a:off x="1049266" y="2616237"/>
        <a:ext cx="1724061" cy="1724061"/>
      </dsp:txXfrm>
    </dsp:sp>
    <dsp:sp modelId="{4CF558ED-45DC-4D64-82FF-3C04800FFD67}">
      <dsp:nvSpPr>
        <dsp:cNvPr id="0" name=""/>
        <dsp:cNvSpPr/>
      </dsp:nvSpPr>
      <dsp:spPr>
        <a:xfrm>
          <a:off x="3013565" y="2522969"/>
          <a:ext cx="1910597" cy="191059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What’s the level of participation from local clubs? </a:t>
          </a:r>
        </a:p>
      </dsp:txBody>
      <dsp:txXfrm>
        <a:off x="3106833" y="2616237"/>
        <a:ext cx="1724061" cy="1724061"/>
      </dsp:txXfrm>
    </dsp:sp>
  </dsp:spTree>
</dsp:drawing>
</file>

<file path=ppt/diagrams/layout1.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735DB7-9E4D-4D7D-9C4E-E20C135E8162}" type="datetimeFigureOut">
              <a:rPr lang="en-US" smtClean="0"/>
              <a:t>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97127-1E13-4AA5-AC18-6841A99A8065}" type="slidenum">
              <a:rPr lang="en-US" smtClean="0"/>
              <a:t>‹#›</a:t>
            </a:fld>
            <a:endParaRPr lang="en-US"/>
          </a:p>
        </p:txBody>
      </p:sp>
    </p:spTree>
    <p:extLst>
      <p:ext uri="{BB962C8B-B14F-4D97-AF65-F5344CB8AC3E}">
        <p14:creationId xmlns:p14="http://schemas.microsoft.com/office/powerpoint/2010/main" val="3835574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charitynavigator.com/"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my.rotary.org/en/document/lead-your-district-rotary-foundation-committee-manual"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480" y="4400549"/>
            <a:ext cx="5486400" cy="3272459"/>
          </a:xfrm>
        </p:spPr>
        <p:txBody>
          <a:bodyPr/>
          <a:lstStyle/>
          <a:p>
            <a:r>
              <a:rPr lang="en-US" sz="1600" dirty="0"/>
              <a:t>Begin the session:</a:t>
            </a:r>
          </a:p>
          <a:p>
            <a:pPr marL="228600" indent="-228600">
              <a:buAutoNum type="arabicPeriod"/>
            </a:pPr>
            <a:r>
              <a:rPr lang="en-US" sz="1600" dirty="0"/>
              <a:t>Introduce self</a:t>
            </a:r>
          </a:p>
          <a:p>
            <a:pPr marL="228600" indent="-228600">
              <a:buAutoNum type="arabicPeriod"/>
            </a:pPr>
            <a:r>
              <a:rPr lang="en-US" sz="1600" dirty="0"/>
              <a:t>Describe format for the session</a:t>
            </a:r>
          </a:p>
          <a:p>
            <a:pPr marL="228600" indent="-228600">
              <a:buAutoNum type="arabicPeriod"/>
            </a:pPr>
            <a:r>
              <a:rPr lang="en-US" sz="1600" dirty="0"/>
              <a:t>Talk about what materials are available and/or where they can be found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1</a:t>
            </a:fld>
            <a:endParaRPr lang="en-US"/>
          </a:p>
        </p:txBody>
      </p:sp>
    </p:spTree>
    <p:extLst>
      <p:ext uri="{BB962C8B-B14F-4D97-AF65-F5344CB8AC3E}">
        <p14:creationId xmlns:p14="http://schemas.microsoft.com/office/powerpoint/2010/main" val="1225679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Lead a discussion on SUSTAINABILITY/AREA OF FOCUS</a:t>
            </a:r>
          </a:p>
          <a:p>
            <a:pPr marL="228600" indent="-228600">
              <a:buAutoNum type="arabicPeriod"/>
            </a:pPr>
            <a:r>
              <a:rPr lang="en-US" sz="1600" dirty="0"/>
              <a:t>Use </a:t>
            </a:r>
            <a:r>
              <a:rPr lang="en-US" sz="1600" b="1" dirty="0"/>
              <a:t>Insert TS-2 What Is Sustainability </a:t>
            </a:r>
            <a:r>
              <a:rPr lang="en-US" sz="1600" dirty="0"/>
              <a:t>as a basis for discussion</a:t>
            </a:r>
          </a:p>
          <a:p>
            <a:pPr marL="228600" indent="-228600">
              <a:buAutoNum type="arabicPeriod"/>
            </a:pPr>
            <a:r>
              <a:rPr lang="en-US" sz="1600" dirty="0"/>
              <a:t>Include Economic, Cultural, Environmental and Social Aspects</a:t>
            </a:r>
          </a:p>
          <a:p>
            <a:pPr marL="228600" indent="-228600">
              <a:buAutoNum type="arabicPeriod"/>
            </a:pPr>
            <a:r>
              <a:rPr lang="en-US" sz="1600" dirty="0"/>
              <a:t>Transition to the Area of Focus</a:t>
            </a:r>
          </a:p>
          <a:p>
            <a:pPr marL="228600" indent="-228600">
              <a:buAutoNum type="arabicPeriod"/>
            </a:pPr>
            <a:r>
              <a:rPr lang="en-US" sz="1600" dirty="0"/>
              <a:t>Introduce the Seven Areas of Focus (</a:t>
            </a:r>
            <a:r>
              <a:rPr lang="en-US" sz="1600" b="1" dirty="0"/>
              <a:t>Insert TS-3 Areas of Focus)</a:t>
            </a:r>
          </a:p>
          <a:p>
            <a:pPr marL="228600" indent="-228600">
              <a:buAutoNum type="arabicPeriod"/>
            </a:pPr>
            <a:r>
              <a:rPr lang="en-US" sz="1600" dirty="0"/>
              <a:t>Review all seven areas</a:t>
            </a:r>
          </a:p>
          <a:p>
            <a:pPr marL="228600" indent="-228600">
              <a:buAutoNum type="arabicPeriod"/>
            </a:pPr>
            <a:r>
              <a:rPr lang="en-US" sz="1600" dirty="0"/>
              <a:t>Clarify their role in district and global grant funding</a:t>
            </a:r>
          </a:p>
        </p:txBody>
      </p:sp>
      <p:sp>
        <p:nvSpPr>
          <p:cNvPr id="4" name="Slide Number Placeholder 3"/>
          <p:cNvSpPr>
            <a:spLocks noGrp="1"/>
          </p:cNvSpPr>
          <p:nvPr>
            <p:ph type="sldNum" sz="quarter" idx="5"/>
          </p:nvPr>
        </p:nvSpPr>
        <p:spPr/>
        <p:txBody>
          <a:bodyPr/>
          <a:lstStyle/>
          <a:p>
            <a:fld id="{30297127-1E13-4AA5-AC18-6841A99A8065}" type="slidenum">
              <a:rPr lang="en-US" smtClean="0"/>
              <a:t>10</a:t>
            </a:fld>
            <a:endParaRPr lang="en-US"/>
          </a:p>
        </p:txBody>
      </p:sp>
    </p:spTree>
    <p:extLst>
      <p:ext uri="{BB962C8B-B14F-4D97-AF65-F5344CB8AC3E}">
        <p14:creationId xmlns:p14="http://schemas.microsoft.com/office/powerpoint/2010/main" val="20102831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61963"/>
            <a:ext cx="5486400" cy="3086100"/>
          </a:xfrm>
        </p:spPr>
      </p:sp>
      <p:sp>
        <p:nvSpPr>
          <p:cNvPr id="3" name="Notes Placeholder 2"/>
          <p:cNvSpPr>
            <a:spLocks noGrp="1"/>
          </p:cNvSpPr>
          <p:nvPr>
            <p:ph type="body" idx="1"/>
          </p:nvPr>
        </p:nvSpPr>
        <p:spPr>
          <a:xfrm>
            <a:off x="685800" y="3662214"/>
            <a:ext cx="5486400" cy="4561705"/>
          </a:xfrm>
        </p:spPr>
        <p:txBody>
          <a:bodyPr/>
          <a:lstStyle/>
          <a:p>
            <a:pPr marL="228600" indent="-228600">
              <a:buAutoNum type="arabicPeriod"/>
            </a:pPr>
            <a:r>
              <a:rPr lang="en-US" sz="1600" dirty="0"/>
              <a:t>Set up the group for this breakout activity.</a:t>
            </a:r>
          </a:p>
          <a:p>
            <a:pPr marL="228600" indent="-228600">
              <a:buAutoNum type="arabicPeriod"/>
            </a:pPr>
            <a:r>
              <a:rPr lang="en-US" sz="1600" dirty="0"/>
              <a:t>Divide group into at least two breakouts – one for each case study</a:t>
            </a:r>
          </a:p>
          <a:p>
            <a:pPr marL="228600" indent="-228600">
              <a:buAutoNum type="arabicPeriod"/>
            </a:pPr>
            <a:r>
              <a:rPr lang="en-US" sz="1600" dirty="0"/>
              <a:t>If you have more than 12 or 14 participants form three (3) or more breakouts</a:t>
            </a:r>
          </a:p>
          <a:p>
            <a:pPr marL="228600" indent="-228600">
              <a:buAutoNum type="arabicPeriod"/>
            </a:pPr>
            <a:r>
              <a:rPr lang="en-US" sz="1600" dirty="0"/>
              <a:t>Optimal size for a small group is three (3) to six (6) people</a:t>
            </a:r>
          </a:p>
          <a:p>
            <a:pPr marL="228600" indent="-228600">
              <a:buAutoNum type="arabicPeriod"/>
            </a:pPr>
            <a:r>
              <a:rPr lang="en-US" sz="1600" dirty="0"/>
              <a:t>Case studies are found in the Participant Manual page 35 (</a:t>
            </a:r>
            <a:r>
              <a:rPr lang="en-US" sz="1600" b="1" dirty="0"/>
              <a:t>Insert TS-4</a:t>
            </a:r>
            <a:r>
              <a:rPr lang="en-US" sz="1600" dirty="0"/>
              <a:t>) and are examples of typical district and global grants funded by the Rotary Foundation</a:t>
            </a:r>
          </a:p>
          <a:p>
            <a:pPr marL="228600" indent="-228600">
              <a:buAutoNum type="arabicPeriod"/>
            </a:pPr>
            <a:r>
              <a:rPr lang="en-US" sz="1600" dirty="0"/>
              <a:t>Assign Case Studies.</a:t>
            </a:r>
          </a:p>
          <a:p>
            <a:pPr lvl="1"/>
            <a:r>
              <a:rPr lang="en-US" sz="1600" b="1" dirty="0"/>
              <a:t>Each breakout group will have a case study to consider. Choose a spokesperson for your group. Discuss the grant project as described. Respond to the questions following the narrative. You have 10 minutes. </a:t>
            </a:r>
          </a:p>
          <a:p>
            <a:pPr marL="228600" indent="-228600">
              <a:buAutoNum type="arabicPeriod"/>
            </a:pPr>
            <a:r>
              <a:rPr lang="en-US" sz="1600" dirty="0"/>
              <a:t>Have the group’s report on their discussion.</a:t>
            </a:r>
          </a:p>
        </p:txBody>
      </p:sp>
      <p:sp>
        <p:nvSpPr>
          <p:cNvPr id="4" name="Slide Number Placeholder 3"/>
          <p:cNvSpPr>
            <a:spLocks noGrp="1"/>
          </p:cNvSpPr>
          <p:nvPr>
            <p:ph type="sldNum" sz="quarter" idx="5"/>
          </p:nvPr>
        </p:nvSpPr>
        <p:spPr/>
        <p:txBody>
          <a:bodyPr/>
          <a:lstStyle/>
          <a:p>
            <a:fld id="{30297127-1E13-4AA5-AC18-6841A99A8065}" type="slidenum">
              <a:rPr lang="en-US" smtClean="0"/>
              <a:t>11</a:t>
            </a:fld>
            <a:endParaRPr lang="en-US"/>
          </a:p>
        </p:txBody>
      </p:sp>
    </p:spTree>
    <p:extLst>
      <p:ext uri="{BB962C8B-B14F-4D97-AF65-F5344CB8AC3E}">
        <p14:creationId xmlns:p14="http://schemas.microsoft.com/office/powerpoint/2010/main" val="3947607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In order to share this slide to breakout rooms, you don’t need to stop sharing. Just hit the Share button again, and maker sure you click the option to “Share to Breakouts” along the right side of the screen.  This option is not available until AFTER breakouts are started.</a:t>
            </a:r>
          </a:p>
          <a:p>
            <a:endParaRPr lang="en-US" sz="1200" dirty="0"/>
          </a:p>
          <a:p>
            <a:r>
              <a:rPr lang="en-US" sz="1200" dirty="0"/>
              <a:t>You may also “Broadcast” your voice to breakouts if you wish to give them more specific instructions, such as letting them know who is in each breakout.  If you draw or mark anything on YOUR screen using Annotation Tools, they will also see that in the breakouts.</a:t>
            </a:r>
          </a:p>
          <a:p>
            <a:endParaRPr lang="en-US" sz="1200" dirty="0"/>
          </a:p>
          <a:p>
            <a:r>
              <a:rPr lang="en-US" sz="1200" dirty="0"/>
              <a:t>Note: If the person sharing (normally the Facilitator) joins a breakout, screen sharing will stop.  For this reason, it may make sense to use a second computer to visit participants in breakouts, or to have the Producer share this slide to breakouts.</a:t>
            </a:r>
          </a:p>
          <a:p>
            <a:endParaRPr lang="en-US"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12</a:t>
            </a:fld>
            <a:endParaRPr lang="en-US"/>
          </a:p>
        </p:txBody>
      </p:sp>
    </p:spTree>
    <p:extLst>
      <p:ext uri="{BB962C8B-B14F-4D97-AF65-F5344CB8AC3E}">
        <p14:creationId xmlns:p14="http://schemas.microsoft.com/office/powerpoint/2010/main" val="37482696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76450" y="217488"/>
            <a:ext cx="2703513" cy="1520825"/>
          </a:xfrm>
        </p:spPr>
      </p:sp>
      <p:sp>
        <p:nvSpPr>
          <p:cNvPr id="3" name="Notes Placeholder 2"/>
          <p:cNvSpPr>
            <a:spLocks noGrp="1"/>
          </p:cNvSpPr>
          <p:nvPr>
            <p:ph type="body" idx="1"/>
          </p:nvPr>
        </p:nvSpPr>
        <p:spPr>
          <a:xfrm>
            <a:off x="634683" y="1827735"/>
            <a:ext cx="5486400" cy="6857478"/>
          </a:xfrm>
        </p:spPr>
        <p:txBody>
          <a:bodyPr/>
          <a:lstStyle/>
          <a:p>
            <a:pPr marL="228600" indent="-228600">
              <a:buAutoNum type="arabicPeriod"/>
            </a:pPr>
            <a:r>
              <a:rPr lang="en-US" dirty="0"/>
              <a:t>Refer to the funding model as illustrated on the slide. Highlight common themes or other insights from the debrief and lead the discussion including some or all of the following information. </a:t>
            </a:r>
          </a:p>
          <a:p>
            <a:pPr marL="628650" lvl="1" indent="-171450">
              <a:buFont typeface="Arial" panose="020B0604020202020204" pitchFamily="34" charset="0"/>
              <a:buChar char="•"/>
            </a:pPr>
            <a:r>
              <a:rPr lang="en-US" dirty="0"/>
              <a:t>The current grant model (two grant types) has simplified what type of grant should be used for a project</a:t>
            </a:r>
          </a:p>
          <a:p>
            <a:pPr marL="628650" lvl="1" indent="-171450">
              <a:buFont typeface="Arial" panose="020B0604020202020204" pitchFamily="34" charset="0"/>
              <a:buChar char="•"/>
            </a:pPr>
            <a:r>
              <a:rPr lang="en-US" dirty="0"/>
              <a:t>District grants are most flexible and are run by district leadership</a:t>
            </a:r>
          </a:p>
          <a:p>
            <a:pPr marL="628650" lvl="1" indent="-171450">
              <a:buFont typeface="Arial" panose="020B0604020202020204" pitchFamily="34" charset="0"/>
              <a:buChar char="•"/>
            </a:pPr>
            <a:r>
              <a:rPr lang="en-US" dirty="0"/>
              <a:t>Sustainability seeks practices that will make a project effective and be adopted by the community</a:t>
            </a:r>
          </a:p>
          <a:p>
            <a:pPr marL="628650" lvl="1" indent="-171450">
              <a:buFont typeface="Arial" panose="020B0604020202020204" pitchFamily="34" charset="0"/>
              <a:buChar char="•"/>
            </a:pPr>
            <a:r>
              <a:rPr lang="en-US" dirty="0"/>
              <a:t>Areas of Focus relate to the Mission of the Rotary Foundation</a:t>
            </a:r>
          </a:p>
          <a:p>
            <a:pPr marL="628650" lvl="1" indent="-171450">
              <a:buFont typeface="Arial" panose="020B0604020202020204" pitchFamily="34" charset="0"/>
              <a:buChar char="•"/>
            </a:pPr>
            <a:r>
              <a:rPr lang="en-US" dirty="0"/>
              <a:t>Rotarians impact global issues one problem at a time, but are made collective and measurable by the Areas of Focus</a:t>
            </a:r>
          </a:p>
          <a:p>
            <a:pPr marL="628650" lvl="1" indent="-171450">
              <a:buFont typeface="Arial" panose="020B0604020202020204" pitchFamily="34" charset="0"/>
              <a:buChar char="•"/>
            </a:pPr>
            <a:r>
              <a:rPr lang="en-US" dirty="0"/>
              <a:t>Changes were made to the Funding Model effective July 1, 2020.</a:t>
            </a:r>
          </a:p>
          <a:p>
            <a:pPr marL="1085850" lvl="2" indent="-171450">
              <a:buFont typeface="Arial" panose="020B0604020202020204" pitchFamily="34" charset="0"/>
              <a:buChar char="•"/>
            </a:pPr>
            <a:r>
              <a:rPr lang="en-US" dirty="0"/>
              <a:t>Seven Areas of Focus (previously 6)</a:t>
            </a:r>
          </a:p>
          <a:p>
            <a:pPr marL="1085850" lvl="2" indent="-171450">
              <a:buFont typeface="Arial" panose="020B0604020202020204" pitchFamily="34" charset="0"/>
              <a:buChar char="•"/>
            </a:pPr>
            <a:r>
              <a:rPr lang="en-US" dirty="0"/>
              <a:t>Global Grants no longer require a minimum of $15,000 come from the World Fund (TS-5 Rotary Foundation Funding Mode).</a:t>
            </a:r>
          </a:p>
          <a:p>
            <a:pPr marL="1085850" lvl="2" indent="-171450">
              <a:buFont typeface="Arial" panose="020B0604020202020204" pitchFamily="34" charset="0"/>
              <a:buChar char="•"/>
            </a:pPr>
            <a:r>
              <a:rPr lang="en-US" dirty="0"/>
              <a:t>Cash is no longer matched by the World Fund. DDF (District Designated Funds) continue to be matched up to 100% by the World Fund.</a:t>
            </a:r>
          </a:p>
          <a:p>
            <a:pPr marL="628650" lvl="1" indent="-171450">
              <a:buFont typeface="Arial" panose="020B0604020202020204" pitchFamily="34" charset="0"/>
              <a:buChar char="•"/>
            </a:pPr>
            <a:r>
              <a:rPr lang="en-US" dirty="0"/>
              <a:t>SHARE is not an acronym; it is a method of spreading the impact of giving by the Rotarian to meet the priorities of the Rotary Foundation and to encourage maximum involvement and access by Rotarians worldwide. </a:t>
            </a:r>
          </a:p>
          <a:p>
            <a:pPr marL="628650" lvl="1" indent="-171450">
              <a:buFont typeface="Arial" panose="020B0604020202020204" pitchFamily="34" charset="0"/>
              <a:buChar char="•"/>
            </a:pPr>
            <a:r>
              <a:rPr lang="en-US" dirty="0"/>
              <a:t>Review the Grant Model process – How the money flows through as is illustrated on the slide. (refer to the Grant Model Explanation)</a:t>
            </a:r>
          </a:p>
          <a:p>
            <a:pPr marL="228600" indent="-228600">
              <a:buAutoNum type="arabicPeriod"/>
            </a:pPr>
            <a:r>
              <a:rPr lang="en-US" dirty="0"/>
              <a:t>Rotary has a lot of partnership which have different meanings in different contexts through Rotary and the Rotary Foundation</a:t>
            </a:r>
          </a:p>
          <a:p>
            <a:pPr marL="628650" lvl="1" indent="-171450">
              <a:buFont typeface="Arial" panose="020B0604020202020204" pitchFamily="34" charset="0"/>
              <a:buChar char="•"/>
            </a:pPr>
            <a:r>
              <a:rPr lang="en-US" dirty="0"/>
              <a:t>Expertise</a:t>
            </a:r>
          </a:p>
          <a:p>
            <a:pPr marL="628650" lvl="1" indent="-171450">
              <a:buFont typeface="Arial" panose="020B0604020202020204" pitchFamily="34" charset="0"/>
              <a:buChar char="•"/>
            </a:pPr>
            <a:r>
              <a:rPr lang="en-US" dirty="0"/>
              <a:t>Community access and knowledge</a:t>
            </a:r>
          </a:p>
          <a:p>
            <a:pPr marL="628650" lvl="1" indent="-171450">
              <a:buFont typeface="Arial" panose="020B0604020202020204" pitchFamily="34" charset="0"/>
              <a:buChar char="•"/>
            </a:pPr>
            <a:r>
              <a:rPr lang="en-US" dirty="0"/>
              <a:t>Greater Impact</a:t>
            </a:r>
          </a:p>
          <a:p>
            <a:pPr marL="628650" lvl="1" indent="-171450">
              <a:buFont typeface="Arial" panose="020B0604020202020204" pitchFamily="34" charset="0"/>
              <a:buChar char="•"/>
            </a:pPr>
            <a:r>
              <a:rPr lang="en-US" dirty="0"/>
              <a:t>More effective and sustainable</a:t>
            </a:r>
          </a:p>
          <a:p>
            <a:pPr marL="228600" indent="-228600">
              <a:buAutoNum type="arabicPeriod"/>
            </a:pPr>
            <a:r>
              <a:rPr lang="en-US" dirty="0"/>
              <a:t>Grant Model helps the club’s public image</a:t>
            </a:r>
          </a:p>
          <a:p>
            <a:pPr marL="628650" lvl="1" indent="-171450">
              <a:buFont typeface="Arial" panose="020B0604020202020204" pitchFamily="34" charset="0"/>
              <a:buChar char="•"/>
            </a:pPr>
            <a:r>
              <a:rPr lang="en-US" dirty="0"/>
              <a:t>Media attracted to big story with local involvement</a:t>
            </a:r>
          </a:p>
          <a:p>
            <a:pPr marL="628650" lvl="1" indent="-171450">
              <a:buFont typeface="Arial" panose="020B0604020202020204" pitchFamily="34" charset="0"/>
              <a:buChar char="•"/>
            </a:pPr>
            <a:r>
              <a:rPr lang="en-US" dirty="0"/>
              <a:t>Encourages members to participate and contribute to do good in the world</a:t>
            </a:r>
          </a:p>
          <a:p>
            <a:pPr marL="228600" indent="-228600">
              <a:buAutoNum type="arabicPeriod"/>
            </a:pPr>
            <a:r>
              <a:rPr lang="en-US" dirty="0"/>
              <a:t>Grants provide an opportunity for global impact</a:t>
            </a:r>
          </a:p>
          <a:p>
            <a:pPr marL="628650" lvl="1" indent="-171450">
              <a:buFont typeface="Arial" panose="020B0604020202020204" pitchFamily="34" charset="0"/>
              <a:buChar char="•"/>
            </a:pPr>
            <a:r>
              <a:rPr lang="en-US" dirty="0"/>
              <a:t>Involved clubs attract and keep members</a:t>
            </a:r>
          </a:p>
          <a:p>
            <a:pPr marL="628650" lvl="1" indent="-171450">
              <a:buFont typeface="Arial" panose="020B0604020202020204" pitchFamily="34" charset="0"/>
              <a:buChar char="•"/>
            </a:pPr>
            <a:r>
              <a:rPr lang="en-US" dirty="0"/>
              <a:t>Inspired members are more likely to give and participate; members inspired by global impact</a:t>
            </a:r>
          </a:p>
        </p:txBody>
      </p:sp>
      <p:sp>
        <p:nvSpPr>
          <p:cNvPr id="4" name="Slide Number Placeholder 3"/>
          <p:cNvSpPr>
            <a:spLocks noGrp="1"/>
          </p:cNvSpPr>
          <p:nvPr>
            <p:ph type="sldNum" sz="quarter" idx="5"/>
          </p:nvPr>
        </p:nvSpPr>
        <p:spPr/>
        <p:txBody>
          <a:bodyPr/>
          <a:lstStyle/>
          <a:p>
            <a:fld id="{30297127-1E13-4AA5-AC18-6841A99A8065}" type="slidenum">
              <a:rPr lang="en-US" smtClean="0"/>
              <a:t>13</a:t>
            </a:fld>
            <a:endParaRPr lang="en-US"/>
          </a:p>
        </p:txBody>
      </p:sp>
    </p:spTree>
    <p:extLst>
      <p:ext uri="{BB962C8B-B14F-4D97-AF65-F5344CB8AC3E}">
        <p14:creationId xmlns:p14="http://schemas.microsoft.com/office/powerpoint/2010/main" val="2754433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15925"/>
            <a:ext cx="5486400" cy="3086100"/>
          </a:xfrm>
        </p:spPr>
      </p:sp>
      <p:sp>
        <p:nvSpPr>
          <p:cNvPr id="3" name="Notes Placeholder 2"/>
          <p:cNvSpPr>
            <a:spLocks noGrp="1"/>
          </p:cNvSpPr>
          <p:nvPr>
            <p:ph type="body" idx="1"/>
          </p:nvPr>
        </p:nvSpPr>
        <p:spPr>
          <a:xfrm>
            <a:off x="685800" y="3753087"/>
            <a:ext cx="5486400" cy="4811604"/>
          </a:xfrm>
        </p:spPr>
        <p:txBody>
          <a:bodyPr/>
          <a:lstStyle/>
          <a:p>
            <a:pPr marL="228600" indent="-228600">
              <a:buAutoNum type="arabicPeriod"/>
            </a:pPr>
            <a:r>
              <a:rPr lang="en-US" sz="1600" dirty="0"/>
              <a:t>Summarize the session</a:t>
            </a:r>
          </a:p>
          <a:p>
            <a:pPr lvl="1"/>
            <a:r>
              <a:rPr lang="en-US" sz="1600" b="1" dirty="0"/>
              <a:t>Now knowing some of what is available through the Rotary Foundation, use these tools, motivate your club, go to your district seminars, develop your Rotary contacts (including those you have made in RLI) and start “Doing Good In The World”</a:t>
            </a:r>
          </a:p>
          <a:p>
            <a:pPr marL="228600" indent="-228600">
              <a:buAutoNum type="arabicPeriod"/>
            </a:pPr>
            <a:endParaRPr lang="en-US" sz="1600" dirty="0"/>
          </a:p>
          <a:p>
            <a:pPr marL="228600" indent="-228600">
              <a:buAutoNum type="arabicPeriod"/>
            </a:pPr>
            <a:r>
              <a:rPr lang="en-US" sz="1600" dirty="0"/>
              <a:t>Point out that</a:t>
            </a:r>
          </a:p>
          <a:p>
            <a:pPr marL="628650" lvl="1" indent="-171450">
              <a:buFont typeface="Arial" panose="020B0604020202020204" pitchFamily="34" charset="0"/>
              <a:buChar char="•"/>
            </a:pPr>
            <a:r>
              <a:rPr lang="en-US" sz="1600" dirty="0"/>
              <a:t>All projects are local to somebody – the needs are local and real</a:t>
            </a:r>
          </a:p>
          <a:p>
            <a:pPr marL="628650" lvl="1" indent="-171450">
              <a:buFont typeface="Arial" panose="020B0604020202020204" pitchFamily="34" charset="0"/>
              <a:buChar char="•"/>
            </a:pPr>
            <a:r>
              <a:rPr lang="en-US" sz="1600" dirty="0"/>
              <a:t>A small project started today could develop into the next big project – even Polio Eradication began small</a:t>
            </a:r>
          </a:p>
          <a:p>
            <a:pPr marL="628650" lvl="1" indent="-171450">
              <a:buFont typeface="Arial" panose="020B0604020202020204" pitchFamily="34" charset="0"/>
              <a:buChar char="•"/>
            </a:pPr>
            <a:r>
              <a:rPr lang="en-US" sz="1600" dirty="0"/>
              <a:t>Rotarians have adopted a mission to help others</a:t>
            </a:r>
          </a:p>
          <a:p>
            <a:pPr lvl="1"/>
            <a:endParaRPr lang="en-US" sz="1600" b="1" dirty="0"/>
          </a:p>
          <a:p>
            <a:pPr lvl="1"/>
            <a:r>
              <a:rPr lang="en-US" sz="1600" b="1" dirty="0"/>
              <a:t>In a world filled daily with bad news of poverty, crime, and misfortune, we are a force for good in the world. We are making a difference. You are making a difference.</a:t>
            </a:r>
          </a:p>
        </p:txBody>
      </p:sp>
      <p:sp>
        <p:nvSpPr>
          <p:cNvPr id="4" name="Slide Number Placeholder 3"/>
          <p:cNvSpPr>
            <a:spLocks noGrp="1"/>
          </p:cNvSpPr>
          <p:nvPr>
            <p:ph type="sldNum" sz="quarter" idx="5"/>
          </p:nvPr>
        </p:nvSpPr>
        <p:spPr/>
        <p:txBody>
          <a:bodyPr/>
          <a:lstStyle/>
          <a:p>
            <a:fld id="{30297127-1E13-4AA5-AC18-6841A99A8065}" type="slidenum">
              <a:rPr lang="en-US" smtClean="0"/>
              <a:t>14</a:t>
            </a:fld>
            <a:endParaRPr lang="en-US"/>
          </a:p>
        </p:txBody>
      </p:sp>
    </p:spTree>
    <p:extLst>
      <p:ext uri="{BB962C8B-B14F-4D97-AF65-F5344CB8AC3E}">
        <p14:creationId xmlns:p14="http://schemas.microsoft.com/office/powerpoint/2010/main" val="2188586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781077"/>
            <a:ext cx="5486400" cy="1767390"/>
          </a:xfrm>
        </p:spPr>
        <p:txBody>
          <a:bodyPr/>
          <a:lstStyle/>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Review Session Goals, where this course fits into the Service curriculum of RLI</a:t>
            </a:r>
          </a:p>
          <a:p>
            <a:pPr marL="342900" marR="0" lvl="0" indent="-342900">
              <a:lnSpc>
                <a:spcPct val="107000"/>
              </a:lnSpc>
              <a:spcBef>
                <a:spcPts val="0"/>
              </a:spcBef>
              <a:spcAft>
                <a:spcPts val="80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Quickly review Insert: TS-1 “Good to Know for Targeted Service”</a:t>
            </a:r>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2</a:t>
            </a:fld>
            <a:endParaRPr lang="en-US"/>
          </a:p>
        </p:txBody>
      </p:sp>
    </p:spTree>
    <p:extLst>
      <p:ext uri="{BB962C8B-B14F-4D97-AF65-F5344CB8AC3E}">
        <p14:creationId xmlns:p14="http://schemas.microsoft.com/office/powerpoint/2010/main" val="421395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Introduce the Mission of THE ROTARY FOUNDATION:</a:t>
            </a:r>
          </a:p>
          <a:p>
            <a:pPr lvl="1"/>
            <a:r>
              <a:rPr lang="en-US" sz="1600" b="1" dirty="0"/>
              <a:t>Looking at the mission of TRF think of an example of something your club has done that supports this mission. Raise your VIRTUAL HAND and unmute to offer your thoughts.</a:t>
            </a:r>
          </a:p>
          <a:p>
            <a:pPr marL="228600" indent="-228600">
              <a:buAutoNum type="arabicPeriod"/>
            </a:pPr>
            <a:r>
              <a:rPr lang="en-US" sz="1600" dirty="0"/>
              <a:t>Take one or two examples.</a:t>
            </a:r>
          </a:p>
        </p:txBody>
      </p:sp>
      <p:sp>
        <p:nvSpPr>
          <p:cNvPr id="4" name="Slide Number Placeholder 3"/>
          <p:cNvSpPr>
            <a:spLocks noGrp="1"/>
          </p:cNvSpPr>
          <p:nvPr>
            <p:ph type="sldNum" sz="quarter" idx="5"/>
          </p:nvPr>
        </p:nvSpPr>
        <p:spPr/>
        <p:txBody>
          <a:bodyPr/>
          <a:lstStyle/>
          <a:p>
            <a:fld id="{30297127-1E13-4AA5-AC18-6841A99A8065}" type="slidenum">
              <a:rPr lang="en-US" smtClean="0"/>
              <a:t>3</a:t>
            </a:fld>
            <a:endParaRPr lang="en-US"/>
          </a:p>
        </p:txBody>
      </p:sp>
    </p:spTree>
    <p:extLst>
      <p:ext uri="{BB962C8B-B14F-4D97-AF65-F5344CB8AC3E}">
        <p14:creationId xmlns:p14="http://schemas.microsoft.com/office/powerpoint/2010/main" val="138820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Share with the participants what the Rotary Foundation is and why it was formed.</a:t>
            </a:r>
          </a:p>
          <a:p>
            <a:pPr marL="228600" indent="-228600">
              <a:buAutoNum type="arabicPeriod"/>
            </a:pPr>
            <a:r>
              <a:rPr lang="en-US" sz="1600" dirty="0"/>
              <a:t>Include in the discussion the following points:</a:t>
            </a:r>
          </a:p>
          <a:p>
            <a:pPr marL="628650" lvl="1" indent="-171450">
              <a:buFont typeface="Arial" panose="020B0604020202020204" pitchFamily="34" charset="0"/>
              <a:buChar char="•"/>
            </a:pPr>
            <a:r>
              <a:rPr lang="en-US" sz="1600" u="sng" dirty="0"/>
              <a:t>The Rotary Foundation</a:t>
            </a:r>
            <a:r>
              <a:rPr lang="en-US" sz="1600" dirty="0"/>
              <a:t> is the charitable arm of Rotary</a:t>
            </a:r>
          </a:p>
          <a:p>
            <a:pPr marL="628650" lvl="1" indent="-171450">
              <a:buFont typeface="Arial" panose="020B0604020202020204" pitchFamily="34" charset="0"/>
              <a:buChar char="•"/>
            </a:pPr>
            <a:r>
              <a:rPr lang="en-US" sz="1600" dirty="0"/>
              <a:t>It is 100% supported by voluntary contributions</a:t>
            </a:r>
          </a:p>
          <a:p>
            <a:pPr marL="628650" lvl="1" indent="-171450">
              <a:buFont typeface="Arial" panose="020B0604020202020204" pitchFamily="34" charset="0"/>
              <a:buChar char="•"/>
            </a:pPr>
            <a:r>
              <a:rPr lang="en-US" sz="1600" dirty="0"/>
              <a:t>Rotarians and friends of The Foundation share a vision for a better world</a:t>
            </a:r>
          </a:p>
          <a:p>
            <a:pPr marL="628650" lvl="1" indent="-171450">
              <a:buFont typeface="Arial" panose="020B0604020202020204" pitchFamily="34" charset="0"/>
              <a:buChar char="•"/>
            </a:pPr>
            <a:r>
              <a:rPr lang="en-US" sz="1600" dirty="0"/>
              <a:t>Donations make possible projects that bring sustainable improvement to local communities</a:t>
            </a:r>
          </a:p>
          <a:p>
            <a:pPr marL="628650" lvl="1" indent="-171450">
              <a:buFont typeface="Arial" panose="020B0604020202020204" pitchFamily="34" charset="0"/>
              <a:buChar char="•"/>
            </a:pPr>
            <a:r>
              <a:rPr lang="en-US" sz="1600" dirty="0"/>
              <a:t>Charity Navigator (</a:t>
            </a:r>
            <a:r>
              <a:rPr lang="en-US" sz="1600" dirty="0">
                <a:hlinkClick r:id="rId3"/>
              </a:rPr>
              <a:t>https://charitynavigator.com</a:t>
            </a:r>
            <a:r>
              <a:rPr lang="en-US" sz="1600" dirty="0"/>
              <a:t> ) gives TRF 4 Stars – Excellent use of funds</a:t>
            </a:r>
          </a:p>
        </p:txBody>
      </p:sp>
      <p:sp>
        <p:nvSpPr>
          <p:cNvPr id="4" name="Slide Number Placeholder 3"/>
          <p:cNvSpPr>
            <a:spLocks noGrp="1"/>
          </p:cNvSpPr>
          <p:nvPr>
            <p:ph type="sldNum" sz="quarter" idx="5"/>
          </p:nvPr>
        </p:nvSpPr>
        <p:spPr/>
        <p:txBody>
          <a:bodyPr/>
          <a:lstStyle/>
          <a:p>
            <a:fld id="{30297127-1E13-4AA5-AC18-6841A99A8065}" type="slidenum">
              <a:rPr lang="en-US" smtClean="0"/>
              <a:t>4</a:t>
            </a:fld>
            <a:endParaRPr lang="en-US"/>
          </a:p>
        </p:txBody>
      </p:sp>
    </p:spTree>
    <p:extLst>
      <p:ext uri="{BB962C8B-B14F-4D97-AF65-F5344CB8AC3E}">
        <p14:creationId xmlns:p14="http://schemas.microsoft.com/office/powerpoint/2010/main" val="724559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88913"/>
            <a:ext cx="5486400" cy="3086100"/>
          </a:xfrm>
        </p:spPr>
      </p:sp>
      <p:sp>
        <p:nvSpPr>
          <p:cNvPr id="3" name="Notes Placeholder 2"/>
          <p:cNvSpPr>
            <a:spLocks noGrp="1"/>
          </p:cNvSpPr>
          <p:nvPr>
            <p:ph type="body" idx="1"/>
          </p:nvPr>
        </p:nvSpPr>
        <p:spPr>
          <a:xfrm>
            <a:off x="685800" y="3406637"/>
            <a:ext cx="5486400" cy="5356836"/>
          </a:xfrm>
        </p:spPr>
        <p:txBody>
          <a:bodyPr/>
          <a:lstStyle/>
          <a:p>
            <a:pPr marL="228600" indent="-228600">
              <a:buAutoNum type="arabicPeriod"/>
            </a:pPr>
            <a:r>
              <a:rPr lang="en-US" sz="1600" dirty="0"/>
              <a:t>Describe the structure of the organization using the T-model on this slide</a:t>
            </a:r>
          </a:p>
          <a:p>
            <a:pPr marL="628650" lvl="1" indent="-171450">
              <a:buFont typeface="Arial" panose="020B0604020202020204" pitchFamily="34" charset="0"/>
              <a:buChar char="•"/>
            </a:pPr>
            <a:r>
              <a:rPr lang="en-US" sz="1600" dirty="0"/>
              <a:t>Club – District – Zone </a:t>
            </a:r>
          </a:p>
          <a:p>
            <a:pPr marL="628650" lvl="1" indent="-171450">
              <a:buFont typeface="Arial" panose="020B0604020202020204" pitchFamily="34" charset="0"/>
              <a:buChar char="•"/>
            </a:pPr>
            <a:r>
              <a:rPr lang="en-US" sz="1600" dirty="0"/>
              <a:t>Rotary International is governed by a Board of Directors</a:t>
            </a:r>
          </a:p>
          <a:p>
            <a:pPr marL="628650" lvl="1" indent="-171450">
              <a:buFont typeface="Arial" panose="020B0604020202020204" pitchFamily="34" charset="0"/>
              <a:buChar char="•"/>
            </a:pPr>
            <a:r>
              <a:rPr lang="en-US" sz="1600" dirty="0"/>
              <a:t>The Rotary Foundation is governed by a Board of Trustees</a:t>
            </a:r>
          </a:p>
          <a:p>
            <a:pPr marL="628650" lvl="1" indent="-171450">
              <a:buFont typeface="Arial" panose="020B0604020202020204" pitchFamily="34" charset="0"/>
              <a:buChar char="•"/>
            </a:pPr>
            <a:r>
              <a:rPr lang="en-US" sz="1600" dirty="0"/>
              <a:t>They are separate organizations with different IRS tax status</a:t>
            </a:r>
          </a:p>
          <a:p>
            <a:pPr marL="628650" lvl="1" indent="-171450">
              <a:buFont typeface="Arial" panose="020B0604020202020204" pitchFamily="34" charset="0"/>
              <a:buChar char="•"/>
            </a:pPr>
            <a:r>
              <a:rPr lang="en-US" sz="1600" dirty="0"/>
              <a:t>Rotarians pay dues part of which goes to the District and RI</a:t>
            </a:r>
          </a:p>
          <a:p>
            <a:pPr marL="628650" lvl="1" indent="-171450">
              <a:buFont typeface="Arial" panose="020B0604020202020204" pitchFamily="34" charset="0"/>
              <a:buChar char="•"/>
            </a:pPr>
            <a:r>
              <a:rPr lang="en-US" sz="1600" dirty="0"/>
              <a:t>Rotarians and Friends of Rotary make volunteer contributions to The Rotary Foundation</a:t>
            </a:r>
          </a:p>
          <a:p>
            <a:pPr lvl="1"/>
            <a:endParaRPr lang="en-US" sz="1600" dirty="0"/>
          </a:p>
          <a:p>
            <a:pPr marL="228600" indent="-228600">
              <a:buAutoNum type="arabicPeriod"/>
            </a:pPr>
            <a:r>
              <a:rPr lang="en-US" sz="1600" dirty="0"/>
              <a:t>Conduct a brief discussion regarding what participants can take away from this model.</a:t>
            </a:r>
          </a:p>
          <a:p>
            <a:pPr marL="628650" lvl="1" indent="-171450">
              <a:buFont typeface="Arial" panose="020B0604020202020204" pitchFamily="34" charset="0"/>
              <a:buChar char="•"/>
            </a:pPr>
            <a:r>
              <a:rPr lang="en-US" sz="1600" b="1" dirty="0"/>
              <a:t>What difference do you see between The Rotary Foundation and Rotary International?</a:t>
            </a:r>
          </a:p>
          <a:p>
            <a:pPr marL="628650" lvl="1" indent="-171450">
              <a:buFont typeface="Arial" panose="020B0604020202020204" pitchFamily="34" charset="0"/>
              <a:buChar char="•"/>
            </a:pPr>
            <a:r>
              <a:rPr lang="en-US" sz="1600" b="1" dirty="0"/>
              <a:t>What do the dotted lines represent?</a:t>
            </a:r>
          </a:p>
          <a:p>
            <a:pPr marL="628650" lvl="1" indent="-171450">
              <a:buFont typeface="Arial" panose="020B0604020202020204" pitchFamily="34" charset="0"/>
              <a:buChar char="•"/>
            </a:pPr>
            <a:r>
              <a:rPr lang="en-US" sz="1600" b="1" dirty="0"/>
              <a:t>Are you as a Rotarian, a member of Rotary International?</a:t>
            </a:r>
          </a:p>
          <a:p>
            <a:pPr marL="628650" lvl="1" indent="-171450">
              <a:buFont typeface="Arial" panose="020B0604020202020204" pitchFamily="34" charset="0"/>
              <a:buChar char="•"/>
            </a:pPr>
            <a:r>
              <a:rPr lang="en-US" sz="1600" b="1" dirty="0"/>
              <a:t>What questions do you have?</a:t>
            </a:r>
          </a:p>
        </p:txBody>
      </p:sp>
      <p:sp>
        <p:nvSpPr>
          <p:cNvPr id="4" name="Slide Number Placeholder 3"/>
          <p:cNvSpPr>
            <a:spLocks noGrp="1"/>
          </p:cNvSpPr>
          <p:nvPr>
            <p:ph type="sldNum" sz="quarter" idx="5"/>
          </p:nvPr>
        </p:nvSpPr>
        <p:spPr/>
        <p:txBody>
          <a:bodyPr/>
          <a:lstStyle/>
          <a:p>
            <a:fld id="{30297127-1E13-4AA5-AC18-6841A99A8065}" type="slidenum">
              <a:rPr lang="en-US" smtClean="0"/>
              <a:t>5</a:t>
            </a:fld>
            <a:endParaRPr lang="en-US"/>
          </a:p>
        </p:txBody>
      </p:sp>
    </p:spTree>
    <p:extLst>
      <p:ext uri="{BB962C8B-B14F-4D97-AF65-F5344CB8AC3E}">
        <p14:creationId xmlns:p14="http://schemas.microsoft.com/office/powerpoint/2010/main" val="1549974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812800"/>
            <a:ext cx="5486400" cy="3086100"/>
          </a:xfrm>
        </p:spPr>
      </p:sp>
      <p:sp>
        <p:nvSpPr>
          <p:cNvPr id="3" name="Notes Placeholder 2"/>
          <p:cNvSpPr>
            <a:spLocks noGrp="1"/>
          </p:cNvSpPr>
          <p:nvPr>
            <p:ph type="body" idx="1"/>
          </p:nvPr>
        </p:nvSpPr>
        <p:spPr/>
        <p:txBody>
          <a:bodyPr/>
          <a:lstStyle/>
          <a:p>
            <a:pPr marL="228600" indent="-228600">
              <a:buAutoNum type="arabicPeriod"/>
            </a:pPr>
            <a:r>
              <a:rPr lang="en-US" sz="1600" dirty="0"/>
              <a:t>Present District Grants as a source of funding.</a:t>
            </a:r>
          </a:p>
          <a:p>
            <a:pPr marL="228600" indent="-228600">
              <a:buAutoNum type="arabicPeriod"/>
            </a:pPr>
            <a:r>
              <a:rPr lang="en-US" sz="1600" dirty="0"/>
              <a:t>Introduce the poll by directing participants to the statements on the slide</a:t>
            </a:r>
          </a:p>
          <a:p>
            <a:pPr marL="228600" indent="-228600">
              <a:buAutoNum type="arabicPeriod"/>
            </a:pPr>
            <a:r>
              <a:rPr lang="en-US" sz="1600" dirty="0"/>
              <a:t>Launch poll</a:t>
            </a:r>
          </a:p>
          <a:p>
            <a:pPr marL="228600" indent="-228600">
              <a:buAutoNum type="arabicPeriod"/>
            </a:pPr>
            <a:r>
              <a:rPr lang="en-US" sz="1600" dirty="0"/>
              <a:t>Share results with the group</a:t>
            </a:r>
          </a:p>
          <a:p>
            <a:pPr marL="228600" indent="-228600">
              <a:buAutoNum type="arabicPeriod"/>
            </a:pPr>
            <a:r>
              <a:rPr lang="en-US" sz="1600" dirty="0"/>
              <a:t>Ask for one or two examples the group of what types of grants participants have experienced</a:t>
            </a:r>
          </a:p>
        </p:txBody>
      </p:sp>
      <p:sp>
        <p:nvSpPr>
          <p:cNvPr id="4" name="Slide Number Placeholder 3"/>
          <p:cNvSpPr>
            <a:spLocks noGrp="1"/>
          </p:cNvSpPr>
          <p:nvPr>
            <p:ph type="sldNum" sz="quarter" idx="5"/>
          </p:nvPr>
        </p:nvSpPr>
        <p:spPr/>
        <p:txBody>
          <a:bodyPr/>
          <a:lstStyle/>
          <a:p>
            <a:fld id="{30297127-1E13-4AA5-AC18-6841A99A8065}" type="slidenum">
              <a:rPr lang="en-US" smtClean="0"/>
              <a:t>6</a:t>
            </a:fld>
            <a:endParaRPr lang="en-US"/>
          </a:p>
        </p:txBody>
      </p:sp>
    </p:spTree>
    <p:extLst>
      <p:ext uri="{BB962C8B-B14F-4D97-AF65-F5344CB8AC3E}">
        <p14:creationId xmlns:p14="http://schemas.microsoft.com/office/powerpoint/2010/main" val="142549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7650" y="266700"/>
            <a:ext cx="4265613" cy="2398713"/>
          </a:xfrm>
        </p:spPr>
      </p:sp>
      <p:sp>
        <p:nvSpPr>
          <p:cNvPr id="3" name="Notes Placeholder 2"/>
          <p:cNvSpPr>
            <a:spLocks noGrp="1"/>
          </p:cNvSpPr>
          <p:nvPr>
            <p:ph type="body" idx="1"/>
          </p:nvPr>
        </p:nvSpPr>
        <p:spPr>
          <a:xfrm>
            <a:off x="685800" y="2971058"/>
            <a:ext cx="5486400" cy="5408509"/>
          </a:xfrm>
        </p:spPr>
        <p:txBody>
          <a:bodyPr/>
          <a:lstStyle/>
          <a:p>
            <a:pPr marL="228600" indent="-228600">
              <a:buAutoNum type="arabicPeriod"/>
            </a:pPr>
            <a:r>
              <a:rPr lang="en-US" sz="1600" dirty="0"/>
              <a:t>Set up the breakout group activity.</a:t>
            </a:r>
          </a:p>
          <a:p>
            <a:pPr lvl="1"/>
            <a:r>
              <a:rPr lang="en-US" sz="1600" b="1" dirty="0"/>
              <a:t>In breakouts share with each other the grants in which your club has participated – either a district or global grant. Talk about who you think benefited from the project funded by the grant. Include in your discussion how many club members were involved and in what ways. </a:t>
            </a:r>
          </a:p>
          <a:p>
            <a:pPr marL="228600" indent="-228600">
              <a:buAutoNum type="arabicPeriod"/>
            </a:pPr>
            <a:r>
              <a:rPr lang="en-US" sz="1600" dirty="0"/>
              <a:t>Divide the participants into groups of 4-6 people. </a:t>
            </a:r>
          </a:p>
          <a:p>
            <a:pPr marL="228600" indent="-228600">
              <a:buAutoNum type="arabicPeriod"/>
            </a:pPr>
            <a:r>
              <a:rPr lang="en-US" sz="1600" dirty="0"/>
              <a:t>Choose a spokesperson</a:t>
            </a:r>
          </a:p>
          <a:p>
            <a:pPr marL="228600" indent="-228600">
              <a:buAutoNum type="arabicPeriod"/>
            </a:pPr>
            <a:r>
              <a:rPr lang="en-US" sz="1600" dirty="0"/>
              <a:t>Launch the breakout – give them 6 minutes in the breakout.</a:t>
            </a:r>
          </a:p>
          <a:p>
            <a:pPr marL="228600" indent="-228600">
              <a:buAutoNum type="arabicPeriod"/>
            </a:pPr>
            <a:r>
              <a:rPr lang="en-US" sz="1600" dirty="0"/>
              <a:t>Reconvene the whole group</a:t>
            </a:r>
          </a:p>
          <a:p>
            <a:pPr marL="228600" indent="-228600">
              <a:buAutoNum type="arabicPeriod"/>
            </a:pPr>
            <a:r>
              <a:rPr lang="en-US" sz="1600" dirty="0"/>
              <a:t>Ask spokespersons to report on their group discussion </a:t>
            </a:r>
          </a:p>
          <a:p>
            <a:pPr marL="228600" indent="-228600">
              <a:buAutoNum type="arabicPeriod"/>
            </a:pPr>
            <a:r>
              <a:rPr lang="en-US" sz="1600" dirty="0"/>
              <a:t>Discuss benefits of district and global grants in terms of multiplying individual donations</a:t>
            </a:r>
          </a:p>
          <a:p>
            <a:endParaRPr lang="en-US" sz="1600" b="1" dirty="0">
              <a:highlight>
                <a:srgbClr val="FFFF00"/>
              </a:highlight>
            </a:endParaRPr>
          </a:p>
          <a:p>
            <a:endParaRPr lang="en-US" sz="1600" b="1" dirty="0">
              <a:highlight>
                <a:srgbClr val="FFFF00"/>
              </a:highlight>
            </a:endParaRPr>
          </a:p>
          <a:p>
            <a:r>
              <a:rPr lang="en-US" sz="1600" b="1" dirty="0">
                <a:highlight>
                  <a:srgbClr val="FFFF00"/>
                </a:highlight>
              </a:rPr>
              <a:t>OPTIONAL FOR TWO DAY EVENT:</a:t>
            </a:r>
          </a:p>
          <a:p>
            <a:r>
              <a:rPr lang="en-US" sz="1600" dirty="0"/>
              <a:t>Take home Web Assignment:</a:t>
            </a:r>
          </a:p>
          <a:p>
            <a:r>
              <a:rPr lang="en-US" sz="1600" dirty="0">
                <a:hlinkClick r:id="rId3"/>
              </a:rPr>
              <a:t>https://my.rotary.org/en/document/lead-your-district-rotary-foundation-committee-manual</a:t>
            </a:r>
            <a:endParaRPr lang="en-US" sz="1600" dirty="0"/>
          </a:p>
          <a:p>
            <a:pPr marL="285750" indent="-285750">
              <a:buFont typeface="Arial" panose="020B0604020202020204" pitchFamily="34" charset="0"/>
              <a:buChar char="•"/>
            </a:pPr>
            <a:r>
              <a:rPr lang="en-US" sz="1600" dirty="0"/>
              <a:t>Sign into My Rotary</a:t>
            </a:r>
          </a:p>
          <a:p>
            <a:pPr marL="285750" indent="-285750">
              <a:buFont typeface="Arial" panose="020B0604020202020204" pitchFamily="34" charset="0"/>
              <a:buChar char="•"/>
            </a:pPr>
            <a:r>
              <a:rPr lang="en-US" sz="1600" dirty="0"/>
              <a:t>Log onto website (above) to see resource manual</a:t>
            </a:r>
          </a:p>
          <a:p>
            <a:pPr marL="285750" indent="-285750">
              <a:buFont typeface="Arial" panose="020B0604020202020204" pitchFamily="34" charset="0"/>
              <a:buChar char="•"/>
            </a:pPr>
            <a:r>
              <a:rPr lang="en-US" sz="1600" dirty="0"/>
              <a:t>Explore the manual – What in the manual might be of use to you for your local club.</a:t>
            </a:r>
          </a:p>
          <a:p>
            <a:endParaRPr lang="en-US" sz="1600" dirty="0"/>
          </a:p>
          <a:p>
            <a:endParaRPr lang="en-US" sz="1600" dirty="0"/>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7</a:t>
            </a:fld>
            <a:endParaRPr lang="en-US"/>
          </a:p>
        </p:txBody>
      </p:sp>
    </p:spTree>
    <p:extLst>
      <p:ext uri="{BB962C8B-B14F-4D97-AF65-F5344CB8AC3E}">
        <p14:creationId xmlns:p14="http://schemas.microsoft.com/office/powerpoint/2010/main" val="1485122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In order to share this slide to breakout rooms, you don’t need to stop sharing. Just hit the Share button again, and maker sure you click the option to “Share to Breakouts” along the right side of the screen.  This option is not available until AFTER breakouts are started.</a:t>
            </a:r>
          </a:p>
          <a:p>
            <a:endParaRPr lang="en-US" sz="1200" dirty="0"/>
          </a:p>
          <a:p>
            <a:r>
              <a:rPr lang="en-US" sz="1200" dirty="0"/>
              <a:t>You may also “Broadcast” your voice to breakouts if you wish to give them more specific instructions, such as letting them know who is in each breakout.  If you draw or mark anything on YOUR screen using Annotation Tools, they will also see that in the breakouts.</a:t>
            </a:r>
          </a:p>
          <a:p>
            <a:endParaRPr lang="en-US" sz="1200" dirty="0"/>
          </a:p>
          <a:p>
            <a:r>
              <a:rPr lang="en-US" sz="1200" dirty="0"/>
              <a:t>Note: If the person sharing (normally the Facilitator) joins a breakout, screen sharing will stop.  For this reason, it may make sense to use a second computer to visit participants in breakouts, or to have the Producer share this slide to breakouts.</a:t>
            </a:r>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8</a:t>
            </a:fld>
            <a:endParaRPr lang="en-US"/>
          </a:p>
        </p:txBody>
      </p:sp>
    </p:spTree>
    <p:extLst>
      <p:ext uri="{BB962C8B-B14F-4D97-AF65-F5344CB8AC3E}">
        <p14:creationId xmlns:p14="http://schemas.microsoft.com/office/powerpoint/2010/main" val="3753467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2438"/>
            <a:ext cx="5486400" cy="3086100"/>
          </a:xfrm>
        </p:spPr>
      </p:sp>
      <p:sp>
        <p:nvSpPr>
          <p:cNvPr id="3" name="Notes Placeholder 2"/>
          <p:cNvSpPr>
            <a:spLocks noGrp="1"/>
          </p:cNvSpPr>
          <p:nvPr>
            <p:ph type="body" idx="1"/>
          </p:nvPr>
        </p:nvSpPr>
        <p:spPr>
          <a:xfrm>
            <a:off x="685800" y="3805238"/>
            <a:ext cx="5384260" cy="3600450"/>
          </a:xfrm>
        </p:spPr>
        <p:txBody>
          <a:bodyPr/>
          <a:lstStyle/>
          <a:p>
            <a:pPr marL="228600" indent="-228600">
              <a:buAutoNum type="arabicPeriod"/>
            </a:pPr>
            <a:r>
              <a:rPr lang="en-US" sz="1600" dirty="0"/>
              <a:t>Present the word SUSTAINABILITY</a:t>
            </a:r>
          </a:p>
          <a:p>
            <a:pPr lvl="1"/>
            <a:r>
              <a:rPr lang="en-US" sz="1600" b="1" dirty="0"/>
              <a:t>What does the word SUSTAINABILITY mean to you? What word or words would you substitute for it? </a:t>
            </a:r>
          </a:p>
          <a:p>
            <a:pPr lvl="1"/>
            <a:r>
              <a:rPr lang="en-US" sz="1600" b="1" dirty="0"/>
              <a:t>Using ANNOTATION TOOLS add your thoughts to the screen.</a:t>
            </a:r>
          </a:p>
          <a:p>
            <a:pPr marL="228600" indent="-228600">
              <a:buAutoNum type="arabicPeriod"/>
            </a:pPr>
            <a:r>
              <a:rPr lang="en-US" sz="1600" dirty="0"/>
              <a:t>Acknowledge the responses as they come in. Share with the group</a:t>
            </a:r>
          </a:p>
          <a:p>
            <a:pPr marL="228600" indent="-228600">
              <a:buAutoNum type="arabicPeriod"/>
            </a:pPr>
            <a:r>
              <a:rPr lang="en-US" sz="1600" dirty="0"/>
              <a:t>Transition to a discussion on Sustainability</a:t>
            </a:r>
          </a:p>
        </p:txBody>
      </p:sp>
      <p:sp>
        <p:nvSpPr>
          <p:cNvPr id="4" name="Slide Number Placeholder 3"/>
          <p:cNvSpPr>
            <a:spLocks noGrp="1"/>
          </p:cNvSpPr>
          <p:nvPr>
            <p:ph type="sldNum" sz="quarter" idx="5"/>
          </p:nvPr>
        </p:nvSpPr>
        <p:spPr/>
        <p:txBody>
          <a:bodyPr/>
          <a:lstStyle/>
          <a:p>
            <a:fld id="{30297127-1E13-4AA5-AC18-6841A99A8065}" type="slidenum">
              <a:rPr lang="en-US" smtClean="0"/>
              <a:t>9</a:t>
            </a:fld>
            <a:endParaRPr lang="en-US"/>
          </a:p>
        </p:txBody>
      </p:sp>
    </p:spTree>
    <p:extLst>
      <p:ext uri="{BB962C8B-B14F-4D97-AF65-F5344CB8AC3E}">
        <p14:creationId xmlns:p14="http://schemas.microsoft.com/office/powerpoint/2010/main" val="3991331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3812D-7B10-4134-A679-A48C6C074C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7C1A1B-4B3D-4B26-B084-D629B2EFF9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769BA1-5DAE-4C42-904D-D20A4657FB34}"/>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71D33881-A96B-4B3F-BCEA-9F158BCAA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8D2FC-3C11-474C-AE68-56C75F79EED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1859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E2A5C-EEBA-4BF4-9A87-211FA5963C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D8320D-2A7D-4A1C-8AA4-BD58DF4093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94EAF-A21F-43B3-83EA-E17D8DB3EBD7}"/>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872D481A-1984-425B-8CDE-7B8878453C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EFB59-A90F-4C5D-B9C4-675B04C777D1}"/>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111019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FB7A-50A9-4DE9-8ABB-702914FC50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021DAA-CDDA-4502-AE98-15EB5CF794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AE0E2-EB98-45CD-BA61-E65014A7EB46}"/>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DA1859D8-7223-480F-BEB1-98C3BFB54B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1A257-1791-4F8E-8A2E-3DBF733054D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30333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5430-ECD0-4765-AB27-3BDDFD0BE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65EB75-155F-49D3-8FED-B4D4EC4C77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AF64C-7595-4582-B2BD-799BF548832B}"/>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ECAE4CE1-2898-4CB3-900D-C34781299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EA2F0-7E89-413F-B099-6BBCDB7B265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01077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8342-61B9-4C93-94E3-4547B7BAF0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1E6426-CE31-4D07-82CF-D84644B7BF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DF19C0-7140-41DC-A8AB-BB549F50DA6C}"/>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DEA54EB4-B05C-4452-B8FC-F91E549C0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61F43-8470-4152-A0AE-934021C97E5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2030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425D4-7D8D-47E2-869B-5E76DCBC0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F30521-2727-4CCC-AA51-FE2E11AB03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F17C03-03EE-40CA-AD14-11BBBE369F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C3EA0F-AAFC-406B-A447-E88F87C32142}"/>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6" name="Footer Placeholder 5">
            <a:extLst>
              <a:ext uri="{FF2B5EF4-FFF2-40B4-BE49-F238E27FC236}">
                <a16:creationId xmlns:a16="http://schemas.microsoft.com/office/drawing/2014/main" id="{B1F4F9D4-7C2C-4B1D-BC1C-487651EE9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D89AD6-727A-4901-B4F4-7C59577A9B5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20296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CF6E7-F274-4811-9686-701C6518D4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A1DFAD-D48E-46E1-8155-8918112209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02040B-7F88-4FDA-89BE-B38D2FB91A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A5A9A8-795C-4395-985A-E5AA340764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315A25-08ED-46FE-8382-EC394BDB3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F3A110-F6C6-4EDB-BBD7-D876E868ABBD}"/>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8" name="Footer Placeholder 7">
            <a:extLst>
              <a:ext uri="{FF2B5EF4-FFF2-40B4-BE49-F238E27FC236}">
                <a16:creationId xmlns:a16="http://schemas.microsoft.com/office/drawing/2014/main" id="{D99B393D-898D-4175-8471-F0B5A2FF19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5F11E3-D6FB-4D4C-AA9A-541D587F5FC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0151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0B7E1-F58D-4582-B249-03D76657F6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9D356C-AF04-40C7-8F04-5992267B9362}"/>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4" name="Footer Placeholder 3">
            <a:extLst>
              <a:ext uri="{FF2B5EF4-FFF2-40B4-BE49-F238E27FC236}">
                <a16:creationId xmlns:a16="http://schemas.microsoft.com/office/drawing/2014/main" id="{9510137F-4BDA-43D6-B370-B21132F21F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2FB11E-ED78-4516-ADE9-B3F3E5D5C109}"/>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89801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ABA817-26A0-4C18-8BDB-9B47EF57213D}"/>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3" name="Footer Placeholder 2">
            <a:extLst>
              <a:ext uri="{FF2B5EF4-FFF2-40B4-BE49-F238E27FC236}">
                <a16:creationId xmlns:a16="http://schemas.microsoft.com/office/drawing/2014/main" id="{3754DC51-DBA8-4B35-BAD1-1D8DDA3F16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91C606-A890-474D-859A-069BB5F8546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0370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ECBD4-7C1F-4105-9965-851BC242A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DE33E8-C9B4-44F2-8742-2E2715B7EB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87E71D-4B81-497A-9EEE-8D8E3E23E2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DAEA8A-481E-4B70-8899-FE6431C5927B}"/>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6" name="Footer Placeholder 5">
            <a:extLst>
              <a:ext uri="{FF2B5EF4-FFF2-40B4-BE49-F238E27FC236}">
                <a16:creationId xmlns:a16="http://schemas.microsoft.com/office/drawing/2014/main" id="{B99B7D63-A857-4464-B6FE-D46918C9F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64047E-1564-4496-AB8B-D5754D88ADE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32546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386EE-F3CA-4165-BA0C-EA77DB2CB2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373E1E-8D05-43DB-882D-B17B83F9DC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12B91E-FE35-4EF6-8F23-D69DD7CF4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8416AD-F770-4F87-A451-B2758B4E75CF}"/>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6" name="Footer Placeholder 5">
            <a:extLst>
              <a:ext uri="{FF2B5EF4-FFF2-40B4-BE49-F238E27FC236}">
                <a16:creationId xmlns:a16="http://schemas.microsoft.com/office/drawing/2014/main" id="{9338E286-1B18-4D8B-AB1E-96BDCE5ADD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65E9DD-0A62-4352-8184-021B838D299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3498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5D1D13-3A33-49AF-B1CF-D26954AA5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453F93-017F-44FF-BBDE-E6136D0E9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9BDD9-2A53-4674-AEA6-9FFA57E345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2/7/2026</a:t>
            </a:fld>
            <a:endParaRPr lang="en-US" dirty="0"/>
          </a:p>
        </p:txBody>
      </p:sp>
      <p:sp>
        <p:nvSpPr>
          <p:cNvPr id="5" name="Footer Placeholder 4">
            <a:extLst>
              <a:ext uri="{FF2B5EF4-FFF2-40B4-BE49-F238E27FC236}">
                <a16:creationId xmlns:a16="http://schemas.microsoft.com/office/drawing/2014/main" id="{D116FF43-1084-45C5-8AEF-A4F1D4AEF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B3C07F-2154-4CAC-BBC7-4C0946BBA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40071738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970ACE-C9C3-04A7-EDED-070C9E2AA8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20857" y="386339"/>
            <a:ext cx="10150285" cy="1832690"/>
          </a:xfrm>
          <a:prstGeom prst="rect">
            <a:avLst/>
          </a:prstGeom>
          <a:noFill/>
          <a:ln>
            <a:noFill/>
          </a:ln>
        </p:spPr>
      </p:pic>
      <p:sp>
        <p:nvSpPr>
          <p:cNvPr id="2" name="Title 1">
            <a:extLst>
              <a:ext uri="{FF2B5EF4-FFF2-40B4-BE49-F238E27FC236}">
                <a16:creationId xmlns:a16="http://schemas.microsoft.com/office/drawing/2014/main" id="{42437314-5F58-44E8-A9F2-7F473D48F913}"/>
              </a:ext>
            </a:extLst>
          </p:cNvPr>
          <p:cNvSpPr>
            <a:spLocks noGrp="1"/>
          </p:cNvSpPr>
          <p:nvPr>
            <p:ph type="ctrTitle"/>
          </p:nvPr>
        </p:nvSpPr>
        <p:spPr>
          <a:xfrm>
            <a:off x="593271" y="3686752"/>
            <a:ext cx="11005458" cy="1798226"/>
          </a:xfrm>
        </p:spPr>
        <p:txBody>
          <a:bodyPr anchor="b">
            <a:noAutofit/>
          </a:bodyPr>
          <a:lstStyle/>
          <a:p>
            <a:r>
              <a:rPr lang="en-US" sz="7200" b="1" dirty="0">
                <a:solidFill>
                  <a:schemeClr val="bg1"/>
                </a:solidFill>
              </a:rPr>
              <a:t>Targeted Service</a:t>
            </a:r>
            <a:br>
              <a:rPr lang="en-US" sz="7200" b="1" dirty="0">
                <a:solidFill>
                  <a:schemeClr val="bg1"/>
                </a:solidFill>
              </a:rPr>
            </a:br>
            <a:r>
              <a:rPr lang="en-US" sz="5400" b="1" dirty="0">
                <a:solidFill>
                  <a:schemeClr val="bg1"/>
                </a:solidFill>
              </a:rPr>
              <a:t>RLI - Part 2</a:t>
            </a:r>
          </a:p>
        </p:txBody>
      </p:sp>
    </p:spTree>
    <p:extLst>
      <p:ext uri="{BB962C8B-B14F-4D97-AF65-F5344CB8AC3E}">
        <p14:creationId xmlns:p14="http://schemas.microsoft.com/office/powerpoint/2010/main" val="2949015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pic>
        <p:nvPicPr>
          <p:cNvPr id="3" name="Picture 6" descr="Rotary District 7020 (@rotary7020) | Twitter">
            <a:extLst>
              <a:ext uri="{FF2B5EF4-FFF2-40B4-BE49-F238E27FC236}">
                <a16:creationId xmlns:a16="http://schemas.microsoft.com/office/drawing/2014/main" id="{4BDB415A-5BD3-4C36-BA98-C433D66BE1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4768" y="0"/>
            <a:ext cx="9682464"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9373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C664C-FBFC-46C3-82F6-8FC17BE4947C}"/>
              </a:ext>
            </a:extLst>
          </p:cNvPr>
          <p:cNvSpPr>
            <a:spLocks noGrp="1"/>
          </p:cNvSpPr>
          <p:nvPr>
            <p:ph type="title"/>
          </p:nvPr>
        </p:nvSpPr>
        <p:spPr>
          <a:xfrm>
            <a:off x="486427" y="538530"/>
            <a:ext cx="9431296" cy="1045341"/>
          </a:xfrm>
        </p:spPr>
        <p:txBody>
          <a:bodyPr anchor="b">
            <a:noAutofit/>
          </a:bodyPr>
          <a:lstStyle/>
          <a:p>
            <a:r>
              <a:rPr lang="en-US" sz="6000" b="1" dirty="0">
                <a:solidFill>
                  <a:schemeClr val="accent1">
                    <a:lumMod val="20000"/>
                    <a:lumOff val="80000"/>
                  </a:schemeClr>
                </a:solidFill>
              </a:rPr>
              <a:t>BREAKOUT – Local and Global</a:t>
            </a:r>
          </a:p>
        </p:txBody>
      </p:sp>
      <p:sp>
        <p:nvSpPr>
          <p:cNvPr id="3" name="Content Placeholder 2">
            <a:extLst>
              <a:ext uri="{FF2B5EF4-FFF2-40B4-BE49-F238E27FC236}">
                <a16:creationId xmlns:a16="http://schemas.microsoft.com/office/drawing/2014/main" id="{A429E8E1-1865-44A2-9986-C2E1393F0E5C}"/>
              </a:ext>
            </a:extLst>
          </p:cNvPr>
          <p:cNvSpPr>
            <a:spLocks noGrp="1"/>
          </p:cNvSpPr>
          <p:nvPr>
            <p:ph idx="1"/>
          </p:nvPr>
        </p:nvSpPr>
        <p:spPr>
          <a:xfrm>
            <a:off x="1807950" y="4556673"/>
            <a:ext cx="2708818" cy="1362501"/>
          </a:xfrm>
        </p:spPr>
        <p:txBody>
          <a:bodyPr>
            <a:normAutofit lnSpcReduction="10000"/>
          </a:bodyPr>
          <a:lstStyle/>
          <a:p>
            <a:pPr marL="0" indent="0">
              <a:buNone/>
            </a:pPr>
            <a:r>
              <a:rPr lang="en-US" sz="3200" b="1" dirty="0">
                <a:solidFill>
                  <a:schemeClr val="accent1">
                    <a:lumMod val="20000"/>
                    <a:lumOff val="80000"/>
                  </a:schemeClr>
                </a:solidFill>
              </a:rPr>
              <a:t>District Grant </a:t>
            </a:r>
            <a:r>
              <a:rPr lang="en-US" sz="3200" dirty="0">
                <a:solidFill>
                  <a:schemeClr val="accent1">
                    <a:lumMod val="20000"/>
                    <a:lumOff val="80000"/>
                  </a:schemeClr>
                </a:solidFill>
              </a:rPr>
              <a:t>Bilingual Dictionaries</a:t>
            </a:r>
          </a:p>
          <a:p>
            <a:pPr marL="0" indent="0">
              <a:buNone/>
            </a:pPr>
            <a:endParaRPr lang="en-US" sz="2000" dirty="0"/>
          </a:p>
        </p:txBody>
      </p:sp>
      <p:pic>
        <p:nvPicPr>
          <p:cNvPr id="7" name="Graphic 6" descr="Storytelling">
            <a:extLst>
              <a:ext uri="{FF2B5EF4-FFF2-40B4-BE49-F238E27FC236}">
                <a16:creationId xmlns:a16="http://schemas.microsoft.com/office/drawing/2014/main" id="{0E9A06BC-A70B-4FB6-997D-A2ABDBAF37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16768" y="4046127"/>
            <a:ext cx="1873047" cy="1873047"/>
          </a:xfrm>
          <a:prstGeom prst="rect">
            <a:avLst/>
          </a:prstGeom>
        </p:spPr>
      </p:pic>
      <p:pic>
        <p:nvPicPr>
          <p:cNvPr id="5" name="Graphic 4" descr="Leaky Tap">
            <a:extLst>
              <a:ext uri="{FF2B5EF4-FFF2-40B4-BE49-F238E27FC236}">
                <a16:creationId xmlns:a16="http://schemas.microsoft.com/office/drawing/2014/main" id="{F1A0DACE-8DF1-4A10-A6A5-209DE49C41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341654" y="1909854"/>
            <a:ext cx="2846216" cy="2846216"/>
          </a:xfrm>
          <a:prstGeom prst="rect">
            <a:avLst/>
          </a:prstGeom>
        </p:spPr>
      </p:pic>
      <p:sp>
        <p:nvSpPr>
          <p:cNvPr id="8" name="TextBox 7">
            <a:extLst>
              <a:ext uri="{FF2B5EF4-FFF2-40B4-BE49-F238E27FC236}">
                <a16:creationId xmlns:a16="http://schemas.microsoft.com/office/drawing/2014/main" id="{2BF71DAF-B01F-4603-A89B-D1794EDEFDB3}"/>
              </a:ext>
            </a:extLst>
          </p:cNvPr>
          <p:cNvSpPr txBox="1"/>
          <p:nvPr/>
        </p:nvSpPr>
        <p:spPr>
          <a:xfrm>
            <a:off x="4374568" y="2124309"/>
            <a:ext cx="4657957" cy="1354217"/>
          </a:xfrm>
          <a:prstGeom prst="rect">
            <a:avLst/>
          </a:prstGeom>
          <a:noFill/>
        </p:spPr>
        <p:txBody>
          <a:bodyPr wrap="square" rtlCol="0">
            <a:spAutoFit/>
          </a:bodyPr>
          <a:lstStyle/>
          <a:p>
            <a:r>
              <a:rPr lang="en-US" sz="3200" b="1" dirty="0">
                <a:solidFill>
                  <a:schemeClr val="accent1">
                    <a:lumMod val="20000"/>
                    <a:lumOff val="80000"/>
                  </a:schemeClr>
                </a:solidFill>
              </a:rPr>
              <a:t>Global Grant </a:t>
            </a:r>
            <a:r>
              <a:rPr lang="en-US" sz="3200" dirty="0">
                <a:solidFill>
                  <a:schemeClr val="accent1">
                    <a:lumMod val="20000"/>
                    <a:lumOff val="80000"/>
                  </a:schemeClr>
                </a:solidFill>
              </a:rPr>
              <a:t>- </a:t>
            </a:r>
            <a:r>
              <a:rPr lang="en-US" sz="3200" dirty="0" err="1">
                <a:solidFill>
                  <a:schemeClr val="accent1">
                    <a:lumMod val="20000"/>
                    <a:lumOff val="80000"/>
                  </a:schemeClr>
                </a:solidFill>
              </a:rPr>
              <a:t>Patari</a:t>
            </a:r>
            <a:r>
              <a:rPr lang="en-US" sz="3200" dirty="0">
                <a:solidFill>
                  <a:schemeClr val="accent1">
                    <a:lumMod val="20000"/>
                    <a:lumOff val="80000"/>
                  </a:schemeClr>
                </a:solidFill>
              </a:rPr>
              <a:t>, India Fluorinated Water </a:t>
            </a:r>
          </a:p>
          <a:p>
            <a:endParaRPr lang="en-US" dirty="0"/>
          </a:p>
        </p:txBody>
      </p:sp>
    </p:spTree>
    <p:extLst>
      <p:ext uri="{BB962C8B-B14F-4D97-AF65-F5344CB8AC3E}">
        <p14:creationId xmlns:p14="http://schemas.microsoft.com/office/powerpoint/2010/main" val="657318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BD1B62C-3F2E-CA36-54B9-9DF9C54259D1}"/>
              </a:ext>
            </a:extLst>
          </p:cNvPr>
          <p:cNvSpPr>
            <a:spLocks noGrp="1"/>
          </p:cNvSpPr>
          <p:nvPr>
            <p:ph type="title"/>
          </p:nvPr>
        </p:nvSpPr>
        <p:spPr/>
        <p:txBody>
          <a:bodyPr/>
          <a:lstStyle/>
          <a:p>
            <a:r>
              <a:rPr lang="en-US" dirty="0">
                <a:solidFill>
                  <a:schemeClr val="bg1"/>
                </a:solidFill>
              </a:rPr>
              <a:t>BREAKOUT – Local and Global</a:t>
            </a:r>
          </a:p>
        </p:txBody>
      </p:sp>
      <p:sp>
        <p:nvSpPr>
          <p:cNvPr id="5" name="Content Placeholder 4">
            <a:extLst>
              <a:ext uri="{FF2B5EF4-FFF2-40B4-BE49-F238E27FC236}">
                <a16:creationId xmlns:a16="http://schemas.microsoft.com/office/drawing/2014/main" id="{C463D1D9-097C-3EEA-F71D-6190A56AC7FE}"/>
              </a:ext>
            </a:extLst>
          </p:cNvPr>
          <p:cNvSpPr>
            <a:spLocks noGrp="1"/>
          </p:cNvSpPr>
          <p:nvPr>
            <p:ph sz="half" idx="1"/>
          </p:nvPr>
        </p:nvSpPr>
        <p:spPr>
          <a:xfrm>
            <a:off x="558800" y="1825625"/>
            <a:ext cx="4775200" cy="4498974"/>
          </a:xfrm>
          <a:ln>
            <a:solidFill>
              <a:srgbClr val="FFFF00"/>
            </a:solidFill>
          </a:ln>
        </p:spPr>
        <p:txBody>
          <a:bodyPr>
            <a:noAutofit/>
          </a:bodyPr>
          <a:lstStyle/>
          <a:p>
            <a:pPr marL="0" indent="0">
              <a:buNone/>
            </a:pPr>
            <a:r>
              <a:rPr lang="en-US" sz="1300" b="1" dirty="0">
                <a:solidFill>
                  <a:schemeClr val="bg1"/>
                </a:solidFill>
              </a:rPr>
              <a:t>Case Study A</a:t>
            </a:r>
          </a:p>
          <a:p>
            <a:pPr marL="0" indent="0">
              <a:buNone/>
            </a:pPr>
            <a:r>
              <a:rPr lang="en-US" sz="1300" dirty="0">
                <a:solidFill>
                  <a:schemeClr val="bg1"/>
                </a:solidFill>
              </a:rPr>
              <a:t>John and Mary come to live in a new country where they do not speak the local language. They find it difficult to fit into the community. They attend the local schools but have limited resources for individual language training. Their parents speak only their native language, increasing the sense of isolation for the whole family. </a:t>
            </a:r>
          </a:p>
          <a:p>
            <a:pPr marL="0" indent="0">
              <a:buNone/>
            </a:pPr>
            <a:r>
              <a:rPr lang="en-US" sz="1300" dirty="0">
                <a:solidFill>
                  <a:schemeClr val="bg1"/>
                </a:solidFill>
              </a:rPr>
              <a:t>This is one family but there are many families with the same issues in the community. Your Rotary Club has decided to supply bilingual dictionaries as needed to all the local schools. It is determined that there are three hundred students in the schools in the 5</a:t>
            </a:r>
            <a:r>
              <a:rPr lang="en-US" sz="1300" baseline="30000" dirty="0">
                <a:solidFill>
                  <a:schemeClr val="bg1"/>
                </a:solidFill>
              </a:rPr>
              <a:t>th</a:t>
            </a:r>
            <a:r>
              <a:rPr lang="en-US" sz="1300" dirty="0">
                <a:solidFill>
                  <a:schemeClr val="bg1"/>
                </a:solidFill>
              </a:rPr>
              <a:t> grade. Each dictionary costs US $5.</a:t>
            </a:r>
          </a:p>
          <a:p>
            <a:pPr marL="0" indent="0">
              <a:buNone/>
            </a:pPr>
            <a:r>
              <a:rPr lang="en-US" sz="1300" dirty="0">
                <a:solidFill>
                  <a:schemeClr val="bg1"/>
                </a:solidFill>
              </a:rPr>
              <a:t>Conduct small group discussions on these questions:</a:t>
            </a:r>
          </a:p>
          <a:p>
            <a:pPr lvl="0"/>
            <a:r>
              <a:rPr lang="en-US" sz="1300" dirty="0">
                <a:solidFill>
                  <a:schemeClr val="bg1"/>
                </a:solidFill>
              </a:rPr>
              <a:t>Which type of Rotary Foundation grant would you apply for? Why?</a:t>
            </a:r>
          </a:p>
          <a:p>
            <a:pPr lvl="0"/>
            <a:r>
              <a:rPr lang="en-US" sz="1300" dirty="0">
                <a:solidFill>
                  <a:schemeClr val="bg1"/>
                </a:solidFill>
              </a:rPr>
              <a:t>Is the grant sustainable? Why or why not?</a:t>
            </a:r>
          </a:p>
          <a:p>
            <a:pPr lvl="0"/>
            <a:r>
              <a:rPr lang="en-US" sz="1300" dirty="0">
                <a:solidFill>
                  <a:schemeClr val="bg1"/>
                </a:solidFill>
              </a:rPr>
              <a:t>Does the project fit an area of focus? Which one? </a:t>
            </a:r>
          </a:p>
          <a:p>
            <a:pPr marL="0" indent="0">
              <a:buNone/>
            </a:pPr>
            <a:r>
              <a:rPr lang="en-US" sz="1300" dirty="0">
                <a:solidFill>
                  <a:schemeClr val="bg1"/>
                </a:solidFill>
              </a:rPr>
              <a:t>Each group reports back to the whole group on each question explaining their reasoning for their answers.</a:t>
            </a:r>
          </a:p>
        </p:txBody>
      </p:sp>
      <p:sp>
        <p:nvSpPr>
          <p:cNvPr id="6" name="Content Placeholder 5">
            <a:extLst>
              <a:ext uri="{FF2B5EF4-FFF2-40B4-BE49-F238E27FC236}">
                <a16:creationId xmlns:a16="http://schemas.microsoft.com/office/drawing/2014/main" id="{E190E3FB-6E34-CD4F-F176-0F1B9060B919}"/>
              </a:ext>
            </a:extLst>
          </p:cNvPr>
          <p:cNvSpPr>
            <a:spLocks noGrp="1"/>
          </p:cNvSpPr>
          <p:nvPr>
            <p:ph sz="half" idx="2"/>
          </p:nvPr>
        </p:nvSpPr>
        <p:spPr>
          <a:xfrm>
            <a:off x="5435600" y="1825624"/>
            <a:ext cx="6489700" cy="4498975"/>
          </a:xfrm>
          <a:ln>
            <a:solidFill>
              <a:srgbClr val="00B050"/>
            </a:solidFill>
          </a:ln>
        </p:spPr>
        <p:txBody>
          <a:bodyPr>
            <a:normAutofit fontScale="92500" lnSpcReduction="10000"/>
          </a:bodyPr>
          <a:lstStyle/>
          <a:p>
            <a:pPr marL="0" indent="0">
              <a:buNone/>
            </a:pPr>
            <a:r>
              <a:rPr lang="en-US" sz="1400" b="1" dirty="0">
                <a:solidFill>
                  <a:schemeClr val="bg1"/>
                </a:solidFill>
              </a:rPr>
              <a:t>Case Study B</a:t>
            </a:r>
          </a:p>
          <a:p>
            <a:pPr marL="0" indent="0">
              <a:lnSpc>
                <a:spcPct val="100000"/>
              </a:lnSpc>
              <a:buNone/>
            </a:pPr>
            <a:r>
              <a:rPr lang="en-US" sz="1400" dirty="0">
                <a:solidFill>
                  <a:schemeClr val="bg1"/>
                </a:solidFill>
              </a:rPr>
              <a:t>The residents of </a:t>
            </a:r>
            <a:r>
              <a:rPr lang="en-US" sz="1400" dirty="0" err="1">
                <a:solidFill>
                  <a:schemeClr val="bg1"/>
                </a:solidFill>
              </a:rPr>
              <a:t>Patari</a:t>
            </a:r>
            <a:r>
              <a:rPr lang="en-US" sz="1400" dirty="0">
                <a:solidFill>
                  <a:schemeClr val="bg1"/>
                </a:solidFill>
              </a:rPr>
              <a:t>, a village in Uttar Pradesh, are among 25 million people in India who suffer the consequences of fluorosis, an irreversible condition caused by elevated levels of fluoride in drinking water. The painful effects of fluorosis can include bone deformities, calcification of ligament and tendons, and osteosclerosis (abnormal bone density). Dental effects include mottling and erosion of tooth enamel. The fluoride, because of its strength, rots teeth and destroys bones. Your district would like to work with the district in India to provide fluoride filters to 60 families in </a:t>
            </a:r>
            <a:r>
              <a:rPr lang="en-US" sz="1400" dirty="0" err="1">
                <a:solidFill>
                  <a:schemeClr val="bg1"/>
                </a:solidFill>
              </a:rPr>
              <a:t>Patari</a:t>
            </a:r>
            <a:r>
              <a:rPr lang="en-US" sz="1400" dirty="0">
                <a:solidFill>
                  <a:schemeClr val="bg1"/>
                </a:solidFill>
              </a:rPr>
              <a:t> through a Rotary Foundation grant-funded project. The US $40,000 project also provided toilets, safe drinking water, and hygiene training to eight schools serving about 2,300 students in Uttar Pradesh. </a:t>
            </a:r>
          </a:p>
          <a:p>
            <a:pPr marL="0" indent="0">
              <a:lnSpc>
                <a:spcPct val="100000"/>
              </a:lnSpc>
              <a:buNone/>
            </a:pPr>
            <a:r>
              <a:rPr lang="en-US" sz="1400" dirty="0">
                <a:solidFill>
                  <a:schemeClr val="bg1"/>
                </a:solidFill>
              </a:rPr>
              <a:t>The World Health Organization estimates that almost one-tenth of global disease could be prevented by improving the water supply, sanitation, hygiene, and the management of water resources. As the Indian villages demonstrate, the solution requires a targeted approach, including assessments of each community’s needs.</a:t>
            </a:r>
          </a:p>
          <a:p>
            <a:pPr marL="0" indent="0">
              <a:buNone/>
            </a:pPr>
            <a:r>
              <a:rPr lang="en-US" sz="1400" dirty="0">
                <a:solidFill>
                  <a:schemeClr val="bg1"/>
                </a:solidFill>
              </a:rPr>
              <a:t>Small group discussions on these questions:</a:t>
            </a:r>
          </a:p>
          <a:p>
            <a:pPr lvl="0"/>
            <a:r>
              <a:rPr lang="en-US" sz="1400" dirty="0">
                <a:solidFill>
                  <a:schemeClr val="bg1"/>
                </a:solidFill>
              </a:rPr>
              <a:t>Which type of Rotary Foundation grant would you apply for? Why?</a:t>
            </a:r>
          </a:p>
          <a:p>
            <a:pPr lvl="0"/>
            <a:r>
              <a:rPr lang="en-US" sz="1400" dirty="0">
                <a:solidFill>
                  <a:schemeClr val="bg1"/>
                </a:solidFill>
              </a:rPr>
              <a:t>Is the grant sustainable? Why or why not?</a:t>
            </a:r>
          </a:p>
          <a:p>
            <a:pPr lvl="0"/>
            <a:r>
              <a:rPr lang="en-US" sz="1400" dirty="0">
                <a:solidFill>
                  <a:schemeClr val="bg1"/>
                </a:solidFill>
              </a:rPr>
              <a:t>Does the project fit an area of focus? Which one?  </a:t>
            </a:r>
          </a:p>
          <a:p>
            <a:pPr marL="0" indent="0">
              <a:lnSpc>
                <a:spcPct val="100000"/>
              </a:lnSpc>
              <a:buNone/>
            </a:pPr>
            <a:r>
              <a:rPr lang="en-US" sz="1400" dirty="0">
                <a:solidFill>
                  <a:schemeClr val="bg1"/>
                </a:solidFill>
              </a:rPr>
              <a:t>Each group reports back to the whole group on each question explaining their reasoning for their answers.</a:t>
            </a:r>
          </a:p>
        </p:txBody>
      </p:sp>
    </p:spTree>
    <p:extLst>
      <p:ext uri="{BB962C8B-B14F-4D97-AF65-F5344CB8AC3E}">
        <p14:creationId xmlns:p14="http://schemas.microsoft.com/office/powerpoint/2010/main" val="4237448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81A6-C8DC-416C-B2E7-F5B42C40F8E4}"/>
              </a:ext>
            </a:extLst>
          </p:cNvPr>
          <p:cNvSpPr>
            <a:spLocks noGrp="1"/>
          </p:cNvSpPr>
          <p:nvPr>
            <p:ph type="title"/>
          </p:nvPr>
        </p:nvSpPr>
        <p:spPr>
          <a:xfrm>
            <a:off x="9605916" y="1012555"/>
            <a:ext cx="2559493" cy="4794567"/>
          </a:xfrm>
        </p:spPr>
        <p:txBody>
          <a:bodyPr vert="horz" lIns="91440" tIns="45720" rIns="91440" bIns="45720" rtlCol="0" anchor="ctr">
            <a:normAutofit/>
          </a:bodyPr>
          <a:lstStyle/>
          <a:p>
            <a:r>
              <a:rPr lang="en-US" sz="5400" b="1" dirty="0">
                <a:solidFill>
                  <a:srgbClr val="00518E"/>
                </a:solidFill>
                <a:latin typeface="+mn-lt"/>
              </a:rPr>
              <a:t>Grant Funding Model</a:t>
            </a:r>
          </a:p>
        </p:txBody>
      </p:sp>
      <p:pic>
        <p:nvPicPr>
          <p:cNvPr id="6" name="Picture 5" descr="Diagram&#10;&#10;Description automatically generated">
            <a:extLst>
              <a:ext uri="{FF2B5EF4-FFF2-40B4-BE49-F238E27FC236}">
                <a16:creationId xmlns:a16="http://schemas.microsoft.com/office/drawing/2014/main" id="{61BC19D9-6D8D-41D7-8EBF-101F5FDD2C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256" y="780283"/>
            <a:ext cx="9417660" cy="5297433"/>
          </a:xfrm>
          <a:prstGeom prst="rect">
            <a:avLst/>
          </a:prstGeom>
        </p:spPr>
      </p:pic>
    </p:spTree>
    <p:extLst>
      <p:ext uri="{BB962C8B-B14F-4D97-AF65-F5344CB8AC3E}">
        <p14:creationId xmlns:p14="http://schemas.microsoft.com/office/powerpoint/2010/main" val="27014681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5">
            <a:extLst>
              <a:ext uri="{FF2B5EF4-FFF2-40B4-BE49-F238E27FC236}">
                <a16:creationId xmlns:a16="http://schemas.microsoft.com/office/drawing/2014/main" id="{8B089790-F4B6-46A7-BB28-7B74A9A9EF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blue sign with white text&#10;&#10;Description automatically generated with medium confidence">
            <a:extLst>
              <a:ext uri="{FF2B5EF4-FFF2-40B4-BE49-F238E27FC236}">
                <a16:creationId xmlns:a16="http://schemas.microsoft.com/office/drawing/2014/main" id="{EB6CEFB7-E963-4CD8-A7CC-3BA6C1CD02C3}"/>
              </a:ext>
            </a:extLst>
          </p:cNvPr>
          <p:cNvPicPr>
            <a:picLocks noChangeAspect="1"/>
          </p:cNvPicPr>
          <p:nvPr/>
        </p:nvPicPr>
        <p:blipFill rotWithShape="1">
          <a:blip r:embed="rId3">
            <a:extLst>
              <a:ext uri="{28A0092B-C50C-407E-A947-70E740481C1C}">
                <a14:useLocalDpi xmlns:a14="http://schemas.microsoft.com/office/drawing/2010/main" val="0"/>
              </a:ext>
            </a:extLst>
          </a:blip>
          <a:srcRect t="5212" b="6304"/>
          <a:stretch/>
        </p:blipFill>
        <p:spPr>
          <a:xfrm>
            <a:off x="-1" y="1"/>
            <a:ext cx="12192000" cy="6068290"/>
          </a:xfrm>
          <a:prstGeom prst="rect">
            <a:avLst/>
          </a:prstGeom>
        </p:spPr>
      </p:pic>
      <p:grpSp>
        <p:nvGrpSpPr>
          <p:cNvPr id="34" name="Group 27">
            <a:extLst>
              <a:ext uri="{FF2B5EF4-FFF2-40B4-BE49-F238E27FC236}">
                <a16:creationId xmlns:a16="http://schemas.microsoft.com/office/drawing/2014/main" id="{9DE3F54D-33BC-4382-A2AB-5E002F0F11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5029199"/>
            <a:ext cx="12228128" cy="1828800"/>
            <a:chOff x="-305" y="2987478"/>
            <a:chExt cx="12188952" cy="1828800"/>
          </a:xfrm>
        </p:grpSpPr>
        <p:sp>
          <p:nvSpPr>
            <p:cNvPr id="29" name="Freeform: Shape 28">
              <a:extLst>
                <a:ext uri="{FF2B5EF4-FFF2-40B4-BE49-F238E27FC236}">
                  <a16:creationId xmlns:a16="http://schemas.microsoft.com/office/drawing/2014/main" id="{6798451A-4EC8-4869-8DFB-BCE4E00BE5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2987478"/>
              <a:ext cx="12188952" cy="1099712"/>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60ECD12F-47FF-48FE-A827-069775A8A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99381"/>
              <a:ext cx="12188952" cy="902694"/>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48928757-970C-4B99-9F9C-0C07E4A945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01488"/>
              <a:ext cx="12188952" cy="641669"/>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endParaRPr>
            </a:p>
          </p:txBody>
        </p:sp>
        <p:sp useBgFill="1">
          <p:nvSpPr>
            <p:cNvPr id="32" name="Freeform: Shape 31">
              <a:extLst>
                <a:ext uri="{FF2B5EF4-FFF2-40B4-BE49-F238E27FC236}">
                  <a16:creationId xmlns:a16="http://schemas.microsoft.com/office/drawing/2014/main" id="{1213505B-6136-49EC-951C-1FDA2A6C5B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14750"/>
              <a:ext cx="12188952" cy="1201528"/>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354929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16813-6FD1-4C51-8619-538F9FF71A1A}"/>
              </a:ext>
            </a:extLst>
          </p:cNvPr>
          <p:cNvSpPr>
            <a:spLocks noGrp="1"/>
          </p:cNvSpPr>
          <p:nvPr>
            <p:ph type="title"/>
          </p:nvPr>
        </p:nvSpPr>
        <p:spPr>
          <a:xfrm>
            <a:off x="309834" y="563241"/>
            <a:ext cx="3053195" cy="1100020"/>
          </a:xfrm>
        </p:spPr>
        <p:txBody>
          <a:bodyPr>
            <a:noAutofit/>
          </a:bodyPr>
          <a:lstStyle/>
          <a:p>
            <a:pPr algn="r"/>
            <a:r>
              <a:rPr lang="en-US" sz="8000" dirty="0">
                <a:ln>
                  <a:solidFill>
                    <a:srgbClr val="FFC000"/>
                  </a:solidFill>
                </a:ln>
                <a:solidFill>
                  <a:srgbClr val="FF9900"/>
                </a:solidFill>
              </a:rPr>
              <a:t>Goals:</a:t>
            </a:r>
          </a:p>
        </p:txBody>
      </p:sp>
      <p:graphicFrame>
        <p:nvGraphicFramePr>
          <p:cNvPr id="5" name="Content Placeholder 2">
            <a:extLst>
              <a:ext uri="{FF2B5EF4-FFF2-40B4-BE49-F238E27FC236}">
                <a16:creationId xmlns:a16="http://schemas.microsoft.com/office/drawing/2014/main" id="{F4581389-604F-47B6-98AE-00D043EB3688}"/>
              </a:ext>
            </a:extLst>
          </p:cNvPr>
          <p:cNvGraphicFramePr>
            <a:graphicFrameLocks noGrp="1"/>
          </p:cNvGraphicFramePr>
          <p:nvPr>
            <p:ph idx="1"/>
            <p:extLst>
              <p:ext uri="{D42A27DB-BD31-4B8C-83A1-F6EECF244321}">
                <p14:modId xmlns:p14="http://schemas.microsoft.com/office/powerpoint/2010/main" val="1844007626"/>
              </p:ext>
            </p:extLst>
          </p:nvPr>
        </p:nvGraphicFramePr>
        <p:xfrm>
          <a:off x="3938585" y="448152"/>
          <a:ext cx="7402429" cy="6099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670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2" name="Rectangle 70">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F8E9D3-D3BF-4A98-B1B1-C440525C359D}"/>
              </a:ext>
            </a:extLst>
          </p:cNvPr>
          <p:cNvSpPr>
            <a:spLocks noGrp="1"/>
          </p:cNvSpPr>
          <p:nvPr>
            <p:ph type="title"/>
          </p:nvPr>
        </p:nvSpPr>
        <p:spPr>
          <a:xfrm>
            <a:off x="793662" y="386930"/>
            <a:ext cx="10066122" cy="1298448"/>
          </a:xfrm>
        </p:spPr>
        <p:txBody>
          <a:bodyPr anchor="b">
            <a:noAutofit/>
          </a:bodyPr>
          <a:lstStyle/>
          <a:p>
            <a:r>
              <a:rPr lang="en-US" sz="4800" b="1" dirty="0">
                <a:solidFill>
                  <a:srgbClr val="00518E"/>
                </a:solidFill>
                <a:latin typeface="+mn-lt"/>
              </a:rPr>
              <a:t>Mission of The   </a:t>
            </a:r>
            <a:br>
              <a:rPr lang="en-US" sz="4800" b="1" dirty="0">
                <a:solidFill>
                  <a:srgbClr val="00518E"/>
                </a:solidFill>
                <a:latin typeface="+mn-lt"/>
              </a:rPr>
            </a:br>
            <a:r>
              <a:rPr lang="en-US" sz="4800" b="1" dirty="0">
                <a:solidFill>
                  <a:srgbClr val="00518E"/>
                </a:solidFill>
                <a:latin typeface="+mn-lt"/>
              </a:rPr>
              <a:t>Rotary Foundation (TRF)</a:t>
            </a:r>
          </a:p>
        </p:txBody>
      </p:sp>
      <p:sp>
        <p:nvSpPr>
          <p:cNvPr id="1033" name="Rectangle 72">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6B3195B-F2B5-4A3D-B8F5-04EF719352B4}"/>
              </a:ext>
            </a:extLst>
          </p:cNvPr>
          <p:cNvSpPr>
            <a:spLocks noGrp="1"/>
          </p:cNvSpPr>
          <p:nvPr>
            <p:ph idx="1"/>
          </p:nvPr>
        </p:nvSpPr>
        <p:spPr>
          <a:xfrm>
            <a:off x="793661" y="2599509"/>
            <a:ext cx="4530898" cy="3639450"/>
          </a:xfrm>
        </p:spPr>
        <p:txBody>
          <a:bodyPr anchor="ctr">
            <a:normAutofit/>
          </a:bodyPr>
          <a:lstStyle/>
          <a:p>
            <a:pPr marL="0" indent="0">
              <a:buNone/>
            </a:pPr>
            <a:r>
              <a:rPr lang="en-US" dirty="0">
                <a:solidFill>
                  <a:srgbClr val="00518E"/>
                </a:solidFill>
              </a:rPr>
              <a:t>…is to enable Rotarians to advance world understanding, goodwill and peace through the improvement of health, the support of education and the alleviation of poverty.</a:t>
            </a:r>
          </a:p>
          <a:p>
            <a:endParaRPr lang="en-US" sz="2000" dirty="0"/>
          </a:p>
        </p:txBody>
      </p:sp>
      <p:pic>
        <p:nvPicPr>
          <p:cNvPr id="1026" name="Picture 2" descr="See the source image">
            <a:extLst>
              <a:ext uri="{FF2B5EF4-FFF2-40B4-BE49-F238E27FC236}">
                <a16:creationId xmlns:a16="http://schemas.microsoft.com/office/drawing/2014/main" id="{C192F587-D5D0-4375-803D-D8163B2E530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 b="1549"/>
          <a:stretch/>
        </p:blipFill>
        <p:spPr bwMode="auto">
          <a:xfrm>
            <a:off x="5911532" y="2484255"/>
            <a:ext cx="5150277" cy="3714244"/>
          </a:xfrm>
          <a:prstGeom prst="rect">
            <a:avLst/>
          </a:prstGeom>
          <a:noFill/>
          <a:extLst>
            <a:ext uri="{909E8E84-426E-40DD-AFC4-6F175D3DCCD1}">
              <a14:hiddenFill xmlns:a14="http://schemas.microsoft.com/office/drawing/2010/main">
                <a:solidFill>
                  <a:srgbClr val="FFFFFF"/>
                </a:solidFill>
              </a14:hiddenFill>
            </a:ext>
          </a:extLst>
        </p:spPr>
      </p:pic>
      <p:sp>
        <p:nvSpPr>
          <p:cNvPr id="1034" name="Rectangle 76">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4541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65AE3-8787-438F-967A-B410E460864C}"/>
              </a:ext>
            </a:extLst>
          </p:cNvPr>
          <p:cNvSpPr>
            <a:spLocks noGrp="1"/>
          </p:cNvSpPr>
          <p:nvPr>
            <p:ph type="title"/>
          </p:nvPr>
        </p:nvSpPr>
        <p:spPr>
          <a:xfrm>
            <a:off x="663475" y="1115122"/>
            <a:ext cx="3796306" cy="4731559"/>
          </a:xfrm>
          <a:solidFill>
            <a:srgbClr val="FFC000"/>
          </a:solidFill>
        </p:spPr>
        <p:txBody>
          <a:bodyPr anchor="t">
            <a:noAutofit/>
          </a:bodyPr>
          <a:lstStyle/>
          <a:p>
            <a:br>
              <a:rPr lang="en-US" sz="5400" b="1" dirty="0">
                <a:solidFill>
                  <a:srgbClr val="1D4971"/>
                </a:solidFill>
              </a:rPr>
            </a:br>
            <a:r>
              <a:rPr lang="en-US" sz="5400" b="1" dirty="0">
                <a:solidFill>
                  <a:srgbClr val="1D4971"/>
                </a:solidFill>
              </a:rPr>
              <a:t>The Why and What of </a:t>
            </a:r>
            <a:br>
              <a:rPr lang="en-US" sz="5400" b="1" dirty="0">
                <a:solidFill>
                  <a:srgbClr val="1D4971"/>
                </a:solidFill>
              </a:rPr>
            </a:br>
            <a:r>
              <a:rPr lang="en-US" sz="5400" b="1" dirty="0">
                <a:solidFill>
                  <a:srgbClr val="1D4971"/>
                </a:solidFill>
              </a:rPr>
              <a:t>The Rotary Foundation</a:t>
            </a:r>
          </a:p>
        </p:txBody>
      </p:sp>
      <p:sp>
        <p:nvSpPr>
          <p:cNvPr id="3" name="Content Placeholder 2">
            <a:extLst>
              <a:ext uri="{FF2B5EF4-FFF2-40B4-BE49-F238E27FC236}">
                <a16:creationId xmlns:a16="http://schemas.microsoft.com/office/drawing/2014/main" id="{CF231E33-7DEE-4065-B035-EEB4B63E0846}"/>
              </a:ext>
            </a:extLst>
          </p:cNvPr>
          <p:cNvSpPr>
            <a:spLocks noGrp="1"/>
          </p:cNvSpPr>
          <p:nvPr>
            <p:ph idx="1"/>
          </p:nvPr>
        </p:nvSpPr>
        <p:spPr>
          <a:xfrm>
            <a:off x="5539755" y="927273"/>
            <a:ext cx="6075475" cy="5107258"/>
          </a:xfrm>
          <a:solidFill>
            <a:srgbClr val="00518E"/>
          </a:solidFill>
        </p:spPr>
        <p:txBody>
          <a:bodyPr anchor="t">
            <a:normAutofit lnSpcReduction="10000"/>
          </a:bodyPr>
          <a:lstStyle/>
          <a:p>
            <a:pPr marL="365760"/>
            <a:endParaRPr lang="en-US" sz="3200" dirty="0">
              <a:solidFill>
                <a:schemeClr val="accent1">
                  <a:lumMod val="20000"/>
                  <a:lumOff val="80000"/>
                </a:schemeClr>
              </a:solidFill>
            </a:endParaRPr>
          </a:p>
          <a:p>
            <a:r>
              <a:rPr lang="en-US" sz="3200" b="1" dirty="0">
                <a:solidFill>
                  <a:schemeClr val="accent1">
                    <a:lumMod val="20000"/>
                    <a:lumOff val="80000"/>
                  </a:schemeClr>
                </a:solidFill>
              </a:rPr>
              <a:t>Not-for-Profit</a:t>
            </a:r>
            <a:r>
              <a:rPr lang="en-US" sz="3200" dirty="0">
                <a:solidFill>
                  <a:schemeClr val="accent1">
                    <a:lumMod val="20000"/>
                    <a:lumOff val="80000"/>
                  </a:schemeClr>
                </a:solidFill>
              </a:rPr>
              <a:t> Organization</a:t>
            </a:r>
          </a:p>
          <a:p>
            <a:r>
              <a:rPr lang="en-US" sz="3200" dirty="0">
                <a:solidFill>
                  <a:schemeClr val="accent1">
                    <a:lumMod val="20000"/>
                    <a:lumOff val="80000"/>
                  </a:schemeClr>
                </a:solidFill>
              </a:rPr>
              <a:t>Supported by Voluntary </a:t>
            </a:r>
            <a:r>
              <a:rPr lang="en-US" sz="3200" b="1" dirty="0">
                <a:solidFill>
                  <a:schemeClr val="accent1">
                    <a:lumMod val="20000"/>
                    <a:lumOff val="80000"/>
                  </a:schemeClr>
                </a:solidFill>
              </a:rPr>
              <a:t>Contributions</a:t>
            </a:r>
          </a:p>
          <a:p>
            <a:r>
              <a:rPr lang="en-US" sz="3200" dirty="0">
                <a:solidFill>
                  <a:schemeClr val="accent1">
                    <a:lumMod val="20000"/>
                    <a:lumOff val="80000"/>
                  </a:schemeClr>
                </a:solidFill>
              </a:rPr>
              <a:t>Donors Share a </a:t>
            </a:r>
            <a:r>
              <a:rPr lang="en-US" sz="3200" b="1" dirty="0">
                <a:solidFill>
                  <a:schemeClr val="accent1">
                    <a:lumMod val="20000"/>
                    <a:lumOff val="80000"/>
                  </a:schemeClr>
                </a:solidFill>
              </a:rPr>
              <a:t>Vision</a:t>
            </a:r>
            <a:r>
              <a:rPr lang="en-US" sz="3200" dirty="0">
                <a:solidFill>
                  <a:schemeClr val="accent1">
                    <a:lumMod val="20000"/>
                    <a:lumOff val="80000"/>
                  </a:schemeClr>
                </a:solidFill>
              </a:rPr>
              <a:t> for a Better World</a:t>
            </a:r>
          </a:p>
          <a:p>
            <a:r>
              <a:rPr lang="en-US" sz="3200" dirty="0">
                <a:solidFill>
                  <a:schemeClr val="accent1">
                    <a:lumMod val="20000"/>
                    <a:lumOff val="80000"/>
                  </a:schemeClr>
                </a:solidFill>
              </a:rPr>
              <a:t>Makes Possible Projects that bring </a:t>
            </a:r>
            <a:r>
              <a:rPr lang="en-US" sz="3200" b="1" dirty="0">
                <a:solidFill>
                  <a:schemeClr val="accent1">
                    <a:lumMod val="20000"/>
                    <a:lumOff val="80000"/>
                  </a:schemeClr>
                </a:solidFill>
              </a:rPr>
              <a:t>Sustainable Improvement </a:t>
            </a:r>
            <a:r>
              <a:rPr lang="en-US" sz="3200" dirty="0">
                <a:solidFill>
                  <a:schemeClr val="accent1">
                    <a:lumMod val="20000"/>
                    <a:lumOff val="80000"/>
                  </a:schemeClr>
                </a:solidFill>
              </a:rPr>
              <a:t>to Communities</a:t>
            </a:r>
          </a:p>
          <a:p>
            <a:r>
              <a:rPr lang="en-US" sz="3200" dirty="0">
                <a:solidFill>
                  <a:schemeClr val="accent1">
                    <a:lumMod val="20000"/>
                    <a:lumOff val="80000"/>
                  </a:schemeClr>
                </a:solidFill>
              </a:rPr>
              <a:t>www.charitynavigator.com  </a:t>
            </a:r>
          </a:p>
        </p:txBody>
      </p:sp>
      <p:grpSp>
        <p:nvGrpSpPr>
          <p:cNvPr id="6" name="Group 2">
            <a:extLst>
              <a:ext uri="{FF2B5EF4-FFF2-40B4-BE49-F238E27FC236}">
                <a16:creationId xmlns:a16="http://schemas.microsoft.com/office/drawing/2014/main" id="{C7FD0014-C68A-4D0F-A894-27242732F36F}"/>
              </a:ext>
            </a:extLst>
          </p:cNvPr>
          <p:cNvGrpSpPr>
            <a:grpSpLocks/>
          </p:cNvGrpSpPr>
          <p:nvPr/>
        </p:nvGrpSpPr>
        <p:grpSpPr bwMode="auto">
          <a:xfrm>
            <a:off x="10400792" y="4821820"/>
            <a:ext cx="1214438" cy="914400"/>
            <a:chOff x="109733675" y="109733675"/>
            <a:chExt cx="1215269" cy="914479"/>
          </a:xfrm>
        </p:grpSpPr>
        <p:pic>
          <p:nvPicPr>
            <p:cNvPr id="1027" name="Picture 3">
              <a:extLst>
                <a:ext uri="{FF2B5EF4-FFF2-40B4-BE49-F238E27FC236}">
                  <a16:creationId xmlns:a16="http://schemas.microsoft.com/office/drawing/2014/main" id="{7730A7FA-907C-4A2B-912A-B2A3C4D443BE}"/>
                </a:ext>
              </a:extLst>
            </p:cNvPr>
            <p:cNvPicPr>
              <a:picLocks noChangeAspect="1" noChangeArrowheads="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9733675" y="109733675"/>
              <a:ext cx="914479" cy="9144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8" name="Picture 4">
              <a:extLst>
                <a:ext uri="{FF2B5EF4-FFF2-40B4-BE49-F238E27FC236}">
                  <a16:creationId xmlns:a16="http://schemas.microsoft.com/office/drawing/2014/main" id="{89CC4631-C981-4EF7-857C-CE3080117383}"/>
                </a:ext>
              </a:extLst>
            </p:cNvPr>
            <p:cNvPicPr>
              <a:picLocks noChangeAspect="1" noChangeArrowheads="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0034465" y="109733675"/>
              <a:ext cx="914479" cy="9144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spTree>
    <p:extLst>
      <p:ext uri="{BB962C8B-B14F-4D97-AF65-F5344CB8AC3E}">
        <p14:creationId xmlns:p14="http://schemas.microsoft.com/office/powerpoint/2010/main" val="3908827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E4C21-E256-4B67-843A-775F2B7B1A60}"/>
              </a:ext>
            </a:extLst>
          </p:cNvPr>
          <p:cNvSpPr>
            <a:spLocks noGrp="1"/>
          </p:cNvSpPr>
          <p:nvPr>
            <p:ph type="title"/>
          </p:nvPr>
        </p:nvSpPr>
        <p:spPr>
          <a:xfrm>
            <a:off x="7680429" y="1544175"/>
            <a:ext cx="4437185" cy="3628536"/>
          </a:xfrm>
        </p:spPr>
        <p:txBody>
          <a:bodyPr>
            <a:normAutofit/>
          </a:bodyPr>
          <a:lstStyle/>
          <a:p>
            <a:pPr algn="ctr"/>
            <a:r>
              <a:rPr lang="en-US" sz="8800" b="1" dirty="0">
                <a:solidFill>
                  <a:schemeClr val="accent1">
                    <a:lumMod val="20000"/>
                    <a:lumOff val="80000"/>
                  </a:schemeClr>
                </a:solidFill>
              </a:rPr>
              <a:t>Funding Model</a:t>
            </a:r>
          </a:p>
        </p:txBody>
      </p:sp>
      <p:grpSp>
        <p:nvGrpSpPr>
          <p:cNvPr id="10" name="Group 9">
            <a:extLst>
              <a:ext uri="{FF2B5EF4-FFF2-40B4-BE49-F238E27FC236}">
                <a16:creationId xmlns:a16="http://schemas.microsoft.com/office/drawing/2014/main" id="{1A04554F-A2B3-4B8D-87ED-869E7FE98CE4}"/>
              </a:ext>
            </a:extLst>
          </p:cNvPr>
          <p:cNvGrpSpPr/>
          <p:nvPr/>
        </p:nvGrpSpPr>
        <p:grpSpPr>
          <a:xfrm>
            <a:off x="531274" y="46981"/>
            <a:ext cx="7152141" cy="6811020"/>
            <a:chOff x="3576796" y="2512346"/>
            <a:chExt cx="4905441" cy="4333305"/>
          </a:xfrm>
        </p:grpSpPr>
        <p:sp>
          <p:nvSpPr>
            <p:cNvPr id="4" name="Rectangle 3">
              <a:extLst>
                <a:ext uri="{FF2B5EF4-FFF2-40B4-BE49-F238E27FC236}">
                  <a16:creationId xmlns:a16="http://schemas.microsoft.com/office/drawing/2014/main" id="{480C5A7F-23FB-4DC8-9776-BEED2CAB3C09}"/>
                </a:ext>
              </a:extLst>
            </p:cNvPr>
            <p:cNvSpPr/>
            <p:nvPr/>
          </p:nvSpPr>
          <p:spPr>
            <a:xfrm>
              <a:off x="5572317" y="2767749"/>
              <a:ext cx="1067823" cy="339371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00518E"/>
                  </a:solidFill>
                </a:rPr>
                <a:t>Zone</a:t>
              </a:r>
            </a:p>
            <a:p>
              <a:pPr algn="ctr"/>
              <a:endParaRPr lang="en-US" dirty="0"/>
            </a:p>
            <a:p>
              <a:pPr algn="ctr"/>
              <a:endParaRPr lang="en-US" dirty="0"/>
            </a:p>
            <a:p>
              <a:pPr algn="ctr"/>
              <a:endParaRPr lang="en-US" dirty="0"/>
            </a:p>
            <a:p>
              <a:pPr algn="ctr"/>
              <a:endParaRPr lang="en-US" dirty="0"/>
            </a:p>
            <a:p>
              <a:pPr algn="ctr"/>
              <a:r>
                <a:rPr lang="en-US" sz="3600" b="1" dirty="0">
                  <a:solidFill>
                    <a:srgbClr val="00518E"/>
                  </a:solidFill>
                </a:rPr>
                <a:t>District</a:t>
              </a:r>
            </a:p>
          </p:txBody>
        </p:sp>
        <p:sp>
          <p:nvSpPr>
            <p:cNvPr id="5" name="Rectangle 4">
              <a:extLst>
                <a:ext uri="{FF2B5EF4-FFF2-40B4-BE49-F238E27FC236}">
                  <a16:creationId xmlns:a16="http://schemas.microsoft.com/office/drawing/2014/main" id="{4EB24796-3F73-4357-AF07-BF7EBA76C343}"/>
                </a:ext>
              </a:extLst>
            </p:cNvPr>
            <p:cNvSpPr/>
            <p:nvPr/>
          </p:nvSpPr>
          <p:spPr>
            <a:xfrm>
              <a:off x="3576796" y="2512346"/>
              <a:ext cx="4903393" cy="55232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00518E"/>
                  </a:solidFill>
                </a:rPr>
                <a:t>Board of Directors</a:t>
              </a:r>
              <a:r>
                <a:rPr lang="en-US" sz="2400" dirty="0">
                  <a:solidFill>
                    <a:srgbClr val="00518E"/>
                  </a:solidFill>
                </a:rPr>
                <a:t>    </a:t>
              </a:r>
              <a:r>
                <a:rPr lang="en-US" sz="2400" dirty="0"/>
                <a:t>	          </a:t>
              </a:r>
              <a:r>
                <a:rPr lang="en-US" sz="2800" b="1" dirty="0">
                  <a:solidFill>
                    <a:srgbClr val="00518E"/>
                  </a:solidFill>
                </a:rPr>
                <a:t>Board of Trustees</a:t>
              </a:r>
            </a:p>
          </p:txBody>
        </p:sp>
        <p:sp>
          <p:nvSpPr>
            <p:cNvPr id="6" name="Rectangle 5">
              <a:extLst>
                <a:ext uri="{FF2B5EF4-FFF2-40B4-BE49-F238E27FC236}">
                  <a16:creationId xmlns:a16="http://schemas.microsoft.com/office/drawing/2014/main" id="{39D86B19-E7E7-40EA-944B-59A5E25EE915}"/>
                </a:ext>
              </a:extLst>
            </p:cNvPr>
            <p:cNvSpPr/>
            <p:nvPr/>
          </p:nvSpPr>
          <p:spPr>
            <a:xfrm>
              <a:off x="3576796" y="2927384"/>
              <a:ext cx="718019" cy="55232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7809A16-7E25-4CEA-B567-575DEE695A0F}"/>
                </a:ext>
              </a:extLst>
            </p:cNvPr>
            <p:cNvSpPr/>
            <p:nvPr/>
          </p:nvSpPr>
          <p:spPr>
            <a:xfrm>
              <a:off x="7764218" y="2927384"/>
              <a:ext cx="718019" cy="55232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BA2325C-2B24-4633-88A4-3AB1905AFFEA}"/>
                </a:ext>
              </a:extLst>
            </p:cNvPr>
            <p:cNvSpPr/>
            <p:nvPr/>
          </p:nvSpPr>
          <p:spPr>
            <a:xfrm>
              <a:off x="4491197" y="6173659"/>
              <a:ext cx="3209606" cy="671992"/>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rgbClr val="00518E"/>
                  </a:solidFill>
                </a:rPr>
                <a:t>Club</a:t>
              </a:r>
            </a:p>
          </p:txBody>
        </p:sp>
      </p:grpSp>
      <p:sp>
        <p:nvSpPr>
          <p:cNvPr id="11" name="TextBox 10">
            <a:extLst>
              <a:ext uri="{FF2B5EF4-FFF2-40B4-BE49-F238E27FC236}">
                <a16:creationId xmlns:a16="http://schemas.microsoft.com/office/drawing/2014/main" id="{B6017745-1106-4AAD-B312-BBB032BBC17C}"/>
              </a:ext>
            </a:extLst>
          </p:cNvPr>
          <p:cNvSpPr txBox="1"/>
          <p:nvPr/>
        </p:nvSpPr>
        <p:spPr>
          <a:xfrm>
            <a:off x="531274" y="1586635"/>
            <a:ext cx="2855632" cy="830997"/>
          </a:xfrm>
          <a:prstGeom prst="rect">
            <a:avLst/>
          </a:prstGeom>
          <a:noFill/>
        </p:spPr>
        <p:txBody>
          <a:bodyPr wrap="square" rtlCol="0">
            <a:spAutoFit/>
          </a:bodyPr>
          <a:lstStyle/>
          <a:p>
            <a:r>
              <a:rPr lang="en-US" sz="2400" b="1" dirty="0">
                <a:solidFill>
                  <a:schemeClr val="accent1">
                    <a:lumMod val="20000"/>
                    <a:lumOff val="80000"/>
                  </a:schemeClr>
                </a:solidFill>
              </a:rPr>
              <a:t>Rotary International</a:t>
            </a:r>
          </a:p>
          <a:p>
            <a:r>
              <a:rPr lang="en-US" sz="2400" b="1" dirty="0">
                <a:solidFill>
                  <a:schemeClr val="accent1">
                    <a:lumMod val="20000"/>
                    <a:lumOff val="80000"/>
                  </a:schemeClr>
                </a:solidFill>
              </a:rPr>
              <a:t>501c4</a:t>
            </a:r>
          </a:p>
        </p:txBody>
      </p:sp>
      <p:sp>
        <p:nvSpPr>
          <p:cNvPr id="13" name="TextBox 12">
            <a:extLst>
              <a:ext uri="{FF2B5EF4-FFF2-40B4-BE49-F238E27FC236}">
                <a16:creationId xmlns:a16="http://schemas.microsoft.com/office/drawing/2014/main" id="{D5D42300-03FC-4E7C-9DA5-06AFF49F6343}"/>
              </a:ext>
            </a:extLst>
          </p:cNvPr>
          <p:cNvSpPr txBox="1"/>
          <p:nvPr/>
        </p:nvSpPr>
        <p:spPr>
          <a:xfrm>
            <a:off x="4997636" y="1577867"/>
            <a:ext cx="2682794" cy="830997"/>
          </a:xfrm>
          <a:prstGeom prst="rect">
            <a:avLst/>
          </a:prstGeom>
          <a:noFill/>
        </p:spPr>
        <p:txBody>
          <a:bodyPr wrap="square" rtlCol="0">
            <a:spAutoFit/>
          </a:bodyPr>
          <a:lstStyle/>
          <a:p>
            <a:pPr algn="r"/>
            <a:r>
              <a:rPr lang="en-US" sz="2400" b="1" dirty="0">
                <a:solidFill>
                  <a:schemeClr val="accent1">
                    <a:lumMod val="20000"/>
                    <a:lumOff val="80000"/>
                  </a:schemeClr>
                </a:solidFill>
              </a:rPr>
              <a:t>Rotary Foundation</a:t>
            </a:r>
          </a:p>
          <a:p>
            <a:pPr algn="r"/>
            <a:r>
              <a:rPr lang="en-US" sz="2400" b="1" dirty="0">
                <a:solidFill>
                  <a:schemeClr val="accent1">
                    <a:lumMod val="20000"/>
                    <a:lumOff val="80000"/>
                  </a:schemeClr>
                </a:solidFill>
              </a:rPr>
              <a:t>501c3</a:t>
            </a:r>
          </a:p>
        </p:txBody>
      </p:sp>
      <p:cxnSp>
        <p:nvCxnSpPr>
          <p:cNvPr id="18" name="Straight Arrow Connector 17">
            <a:extLst>
              <a:ext uri="{FF2B5EF4-FFF2-40B4-BE49-F238E27FC236}">
                <a16:creationId xmlns:a16="http://schemas.microsoft.com/office/drawing/2014/main" id="{211E8B25-A81A-4133-8DD6-46347B20C7B4}"/>
              </a:ext>
            </a:extLst>
          </p:cNvPr>
          <p:cNvCxnSpPr/>
          <p:nvPr/>
        </p:nvCxnSpPr>
        <p:spPr>
          <a:xfrm>
            <a:off x="963495" y="2319753"/>
            <a:ext cx="2178604" cy="3482022"/>
          </a:xfrm>
          <a:prstGeom prst="straightConnector1">
            <a:avLst/>
          </a:prstGeom>
          <a:ln w="57150">
            <a:prstDash val="sysDash"/>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6C8F0BD9-35CE-4B0F-B77A-491276F2405D}"/>
              </a:ext>
            </a:extLst>
          </p:cNvPr>
          <p:cNvSpPr txBox="1"/>
          <p:nvPr/>
        </p:nvSpPr>
        <p:spPr>
          <a:xfrm>
            <a:off x="1864472" y="3987472"/>
            <a:ext cx="1460585" cy="461665"/>
          </a:xfrm>
          <a:prstGeom prst="rect">
            <a:avLst/>
          </a:prstGeom>
          <a:noFill/>
        </p:spPr>
        <p:txBody>
          <a:bodyPr wrap="square" rtlCol="0">
            <a:spAutoFit/>
          </a:bodyPr>
          <a:lstStyle/>
          <a:p>
            <a:r>
              <a:rPr lang="en-US" sz="2400" b="1" dirty="0">
                <a:solidFill>
                  <a:schemeClr val="accent1">
                    <a:lumMod val="20000"/>
                    <a:lumOff val="80000"/>
                  </a:schemeClr>
                </a:solidFill>
              </a:rPr>
              <a:t>Dues</a:t>
            </a:r>
          </a:p>
        </p:txBody>
      </p:sp>
      <p:sp>
        <p:nvSpPr>
          <p:cNvPr id="16" name="TextBox 15">
            <a:extLst>
              <a:ext uri="{FF2B5EF4-FFF2-40B4-BE49-F238E27FC236}">
                <a16:creationId xmlns:a16="http://schemas.microsoft.com/office/drawing/2014/main" id="{B3409779-EB3B-495C-B1F2-0B5E599006A7}"/>
              </a:ext>
            </a:extLst>
          </p:cNvPr>
          <p:cNvSpPr txBox="1"/>
          <p:nvPr/>
        </p:nvSpPr>
        <p:spPr>
          <a:xfrm>
            <a:off x="5482802" y="3987472"/>
            <a:ext cx="2000859" cy="461665"/>
          </a:xfrm>
          <a:prstGeom prst="rect">
            <a:avLst/>
          </a:prstGeom>
          <a:noFill/>
        </p:spPr>
        <p:txBody>
          <a:bodyPr wrap="square" rtlCol="0">
            <a:spAutoFit/>
          </a:bodyPr>
          <a:lstStyle/>
          <a:p>
            <a:r>
              <a:rPr lang="en-US" sz="2400" b="1" dirty="0">
                <a:solidFill>
                  <a:schemeClr val="accent1">
                    <a:lumMod val="20000"/>
                    <a:lumOff val="80000"/>
                  </a:schemeClr>
                </a:solidFill>
              </a:rPr>
              <a:t>Contributions</a:t>
            </a:r>
          </a:p>
        </p:txBody>
      </p:sp>
      <p:cxnSp>
        <p:nvCxnSpPr>
          <p:cNvPr id="20" name="Straight Arrow Connector 19">
            <a:extLst>
              <a:ext uri="{FF2B5EF4-FFF2-40B4-BE49-F238E27FC236}">
                <a16:creationId xmlns:a16="http://schemas.microsoft.com/office/drawing/2014/main" id="{B8670747-830A-48E9-B143-678AD916F115}"/>
              </a:ext>
            </a:extLst>
          </p:cNvPr>
          <p:cNvCxnSpPr>
            <a:cxnSpLocks/>
          </p:cNvCxnSpPr>
          <p:nvPr/>
        </p:nvCxnSpPr>
        <p:spPr>
          <a:xfrm flipH="1">
            <a:off x="5584591" y="2313616"/>
            <a:ext cx="1609777" cy="3488159"/>
          </a:xfrm>
          <a:prstGeom prst="straightConnector1">
            <a:avLst/>
          </a:prstGeom>
          <a:ln w="57150">
            <a:prstDash val="sysDash"/>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4463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215C6C6-E45C-4179-9FC1-E8A4C1D47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FE9FE4C-C9E0-4C54-8010-EA9D29CD4D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1564726" y="1890469"/>
            <a:ext cx="5860051" cy="2079143"/>
            <a:chOff x="6081624" y="1998368"/>
            <a:chExt cx="5613457" cy="782175"/>
          </a:xfrm>
          <a:solidFill>
            <a:schemeClr val="accent4"/>
          </a:solidFill>
        </p:grpSpPr>
        <p:sp>
          <p:nvSpPr>
            <p:cNvPr id="13" name="Rectangle 12">
              <a:extLst>
                <a:ext uri="{FF2B5EF4-FFF2-40B4-BE49-F238E27FC236}">
                  <a16:creationId xmlns:a16="http://schemas.microsoft.com/office/drawing/2014/main" id="{56FAD6EF-0374-46BD-901E-E901DCA01F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4847ABE-275E-4DCA-B164-A672D517F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4F246F-EEA1-455E-ADAB-77F5FCE76ED3}"/>
              </a:ext>
            </a:extLst>
          </p:cNvPr>
          <p:cNvSpPr>
            <a:spLocks noGrp="1"/>
          </p:cNvSpPr>
          <p:nvPr>
            <p:ph type="title"/>
          </p:nvPr>
        </p:nvSpPr>
        <p:spPr/>
        <p:txBody>
          <a:bodyPr>
            <a:normAutofit fontScale="90000"/>
          </a:bodyPr>
          <a:lstStyle/>
          <a:p>
            <a:pPr algn="ctr"/>
            <a:r>
              <a:rPr lang="en-US" sz="8000" b="1" dirty="0">
                <a:solidFill>
                  <a:srgbClr val="00518E"/>
                </a:solidFill>
              </a:rPr>
              <a:t>Poll – Grants at Club Level</a:t>
            </a:r>
          </a:p>
        </p:txBody>
      </p:sp>
      <p:graphicFrame>
        <p:nvGraphicFramePr>
          <p:cNvPr id="5" name="Content Placeholder 2">
            <a:extLst>
              <a:ext uri="{FF2B5EF4-FFF2-40B4-BE49-F238E27FC236}">
                <a16:creationId xmlns:a16="http://schemas.microsoft.com/office/drawing/2014/main" id="{3EDA3DE6-9126-4E91-8EE6-2A6B15616CCD}"/>
              </a:ext>
            </a:extLst>
          </p:cNvPr>
          <p:cNvGraphicFramePr>
            <a:graphicFrameLocks noGrp="1"/>
          </p:cNvGraphicFramePr>
          <p:nvPr>
            <p:ph idx="1"/>
            <p:extLst>
              <p:ext uri="{D42A27DB-BD31-4B8C-83A1-F6EECF244321}">
                <p14:modId xmlns:p14="http://schemas.microsoft.com/office/powerpoint/2010/main" val="1485327948"/>
              </p:ext>
            </p:extLst>
          </p:nvPr>
        </p:nvGraphicFramePr>
        <p:xfrm>
          <a:off x="838200" y="1690688"/>
          <a:ext cx="10439400" cy="44893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3070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3486F-C5E2-4E71-82C9-365E15D85C14}"/>
              </a:ext>
            </a:extLst>
          </p:cNvPr>
          <p:cNvSpPr>
            <a:spLocks noGrp="1"/>
          </p:cNvSpPr>
          <p:nvPr>
            <p:ph type="title"/>
          </p:nvPr>
        </p:nvSpPr>
        <p:spPr>
          <a:xfrm>
            <a:off x="488758" y="831557"/>
            <a:ext cx="3880043" cy="4666207"/>
          </a:xfrm>
        </p:spPr>
        <p:txBody>
          <a:bodyPr anchor="ctr">
            <a:normAutofit/>
          </a:bodyPr>
          <a:lstStyle/>
          <a:p>
            <a:r>
              <a:rPr lang="en-US" sz="6000" b="1" dirty="0">
                <a:solidFill>
                  <a:schemeClr val="accent1">
                    <a:lumMod val="20000"/>
                    <a:lumOff val="80000"/>
                  </a:schemeClr>
                </a:solidFill>
              </a:rPr>
              <a:t>BREAKOUT  </a:t>
            </a:r>
            <a:r>
              <a:rPr lang="en-US" sz="5000" b="1" dirty="0">
                <a:solidFill>
                  <a:schemeClr val="accent1">
                    <a:lumMod val="20000"/>
                    <a:lumOff val="80000"/>
                  </a:schemeClr>
                </a:solidFill>
              </a:rPr>
              <a:t>Who Benefits?</a:t>
            </a:r>
          </a:p>
        </p:txBody>
      </p:sp>
      <p:graphicFrame>
        <p:nvGraphicFramePr>
          <p:cNvPr id="14" name="Content Placeholder 2">
            <a:extLst>
              <a:ext uri="{FF2B5EF4-FFF2-40B4-BE49-F238E27FC236}">
                <a16:creationId xmlns:a16="http://schemas.microsoft.com/office/drawing/2014/main" id="{7FA2C9D2-F7FE-499D-898C-B50CED658FA0}"/>
              </a:ext>
            </a:extLst>
          </p:cNvPr>
          <p:cNvGraphicFramePr>
            <a:graphicFrameLocks noGrp="1"/>
          </p:cNvGraphicFramePr>
          <p:nvPr>
            <p:ph idx="1"/>
            <p:extLst>
              <p:ext uri="{D42A27DB-BD31-4B8C-83A1-F6EECF244321}">
                <p14:modId xmlns:p14="http://schemas.microsoft.com/office/powerpoint/2010/main" val="4149494571"/>
              </p:ext>
            </p:extLst>
          </p:nvPr>
        </p:nvGraphicFramePr>
        <p:xfrm>
          <a:off x="4737697" y="417310"/>
          <a:ext cx="7032902" cy="60141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6941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BB7B4DC-5C95-EDE0-FCA4-9EBD4F511FEC}"/>
              </a:ext>
            </a:extLst>
          </p:cNvPr>
          <p:cNvSpPr>
            <a:spLocks noGrp="1"/>
          </p:cNvSpPr>
          <p:nvPr>
            <p:ph type="title"/>
          </p:nvPr>
        </p:nvSpPr>
        <p:spPr>
          <a:xfrm>
            <a:off x="831850" y="1709738"/>
            <a:ext cx="4824671" cy="4329555"/>
          </a:xfrm>
        </p:spPr>
        <p:txBody>
          <a:bodyPr>
            <a:noAutofit/>
          </a:bodyPr>
          <a:lstStyle/>
          <a:p>
            <a:r>
              <a:rPr lang="en-US" sz="2800" b="1" dirty="0">
                <a:solidFill>
                  <a:schemeClr val="bg1"/>
                </a:solidFill>
              </a:rPr>
              <a:t>BREAKOUT</a:t>
            </a:r>
            <a:br>
              <a:rPr lang="en-US" sz="2800" b="1" dirty="0">
                <a:solidFill>
                  <a:schemeClr val="bg1"/>
                </a:solidFill>
              </a:rPr>
            </a:br>
            <a:r>
              <a:rPr lang="en-US" sz="2800" dirty="0">
                <a:solidFill>
                  <a:schemeClr val="bg1"/>
                </a:solidFill>
              </a:rPr>
              <a:t>In breakouts share with each other the grants in which your club has participated – either a district or global grant. Talk about who you think benefited from the project funded by the grant. Include in your discussion how many club members were involved and in what ways. </a:t>
            </a:r>
            <a:br>
              <a:rPr lang="en-US" sz="2800" dirty="0">
                <a:solidFill>
                  <a:schemeClr val="bg1"/>
                </a:solidFill>
              </a:rPr>
            </a:br>
            <a:br>
              <a:rPr lang="en-US" sz="2800" dirty="0">
                <a:solidFill>
                  <a:schemeClr val="bg1"/>
                </a:solidFill>
              </a:rPr>
            </a:br>
            <a:r>
              <a:rPr lang="en-US" sz="2800" dirty="0">
                <a:solidFill>
                  <a:schemeClr val="bg1"/>
                </a:solidFill>
              </a:rPr>
              <a:t>Choose a spokesperson to report out.</a:t>
            </a:r>
            <a:br>
              <a:rPr lang="en-US" sz="2800" dirty="0">
                <a:solidFill>
                  <a:schemeClr val="bg1"/>
                </a:solidFill>
              </a:rPr>
            </a:br>
            <a:endParaRPr lang="en-US" sz="2800" dirty="0">
              <a:solidFill>
                <a:schemeClr val="bg1"/>
              </a:solidFill>
            </a:endParaRPr>
          </a:p>
        </p:txBody>
      </p:sp>
      <p:graphicFrame>
        <p:nvGraphicFramePr>
          <p:cNvPr id="13" name="Content Placeholder 2">
            <a:extLst>
              <a:ext uri="{FF2B5EF4-FFF2-40B4-BE49-F238E27FC236}">
                <a16:creationId xmlns:a16="http://schemas.microsoft.com/office/drawing/2014/main" id="{506DF602-38B7-5DEB-5CF5-5B7178ED8FEE}"/>
              </a:ext>
            </a:extLst>
          </p:cNvPr>
          <p:cNvGraphicFramePr>
            <a:graphicFrameLocks/>
          </p:cNvGraphicFramePr>
          <p:nvPr>
            <p:extLst>
              <p:ext uri="{D42A27DB-BD31-4B8C-83A1-F6EECF244321}">
                <p14:modId xmlns:p14="http://schemas.microsoft.com/office/powerpoint/2010/main" val="3617639979"/>
              </p:ext>
            </p:extLst>
          </p:nvPr>
        </p:nvGraphicFramePr>
        <p:xfrm>
          <a:off x="5890437" y="979515"/>
          <a:ext cx="5880162" cy="48989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34581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11">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c 13">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B74B8E3-44F4-4E54-BD9D-58BA4661EFF5}"/>
              </a:ext>
            </a:extLst>
          </p:cNvPr>
          <p:cNvSpPr>
            <a:spLocks noGrp="1"/>
          </p:cNvSpPr>
          <p:nvPr>
            <p:ph type="title"/>
          </p:nvPr>
        </p:nvSpPr>
        <p:spPr>
          <a:xfrm>
            <a:off x="6481180" y="1273333"/>
            <a:ext cx="4467792" cy="996465"/>
          </a:xfrm>
        </p:spPr>
        <p:txBody>
          <a:bodyPr vert="horz" lIns="91440" tIns="45720" rIns="91440" bIns="45720" rtlCol="0" anchor="b">
            <a:normAutofit/>
          </a:bodyPr>
          <a:lstStyle/>
          <a:p>
            <a:pPr algn="ctr"/>
            <a:r>
              <a:rPr lang="en-US" sz="6000" b="1" kern="1200" dirty="0">
                <a:solidFill>
                  <a:srgbClr val="FFFFFF"/>
                </a:solidFill>
                <a:latin typeface="+mj-lt"/>
                <a:ea typeface="+mj-ea"/>
                <a:cs typeface="+mj-cs"/>
              </a:rPr>
              <a:t>Sustainability</a:t>
            </a:r>
          </a:p>
        </p:txBody>
      </p:sp>
      <p:sp>
        <p:nvSpPr>
          <p:cNvPr id="16" name="Oval 15">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Sustainability">
            <a:extLst>
              <a:ext uri="{FF2B5EF4-FFF2-40B4-BE49-F238E27FC236}">
                <a16:creationId xmlns:a16="http://schemas.microsoft.com/office/drawing/2014/main" id="{0B7D29DB-9940-4882-9BFC-8F1CCF8D8C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378572"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1434100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964</TotalTime>
  <Words>2329</Words>
  <Application>Microsoft Office PowerPoint</Application>
  <PresentationFormat>Widescreen</PresentationFormat>
  <Paragraphs>199</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Targeted Service RLI - Part 2</vt:lpstr>
      <vt:lpstr>Goals:</vt:lpstr>
      <vt:lpstr>Mission of The    Rotary Foundation (TRF)</vt:lpstr>
      <vt:lpstr> The Why and What of  The Rotary Foundation</vt:lpstr>
      <vt:lpstr>Funding Model</vt:lpstr>
      <vt:lpstr>Poll – Grants at Club Level</vt:lpstr>
      <vt:lpstr>BREAKOUT  Who Benefits?</vt:lpstr>
      <vt:lpstr>BREAKOUT In breakouts share with each other the grants in which your club has participated – either a district or global grant. Talk about who you think benefited from the project funded by the grant. Include in your discussion how many club members were involved and in what ways.   Choose a spokesperson to report out. </vt:lpstr>
      <vt:lpstr>Sustainability</vt:lpstr>
      <vt:lpstr>PowerPoint Presentation</vt:lpstr>
      <vt:lpstr>BREAKOUT – Local and Global</vt:lpstr>
      <vt:lpstr>BREAKOUT – Local and Global</vt:lpstr>
      <vt:lpstr>Grant Funding Model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Targeted Service RLI - Part 2</dc:title>
  <dc:creator>marcia scheideman</dc:creator>
  <cp:lastModifiedBy>Christopher Zabriskie</cp:lastModifiedBy>
  <cp:revision>3</cp:revision>
  <dcterms:created xsi:type="dcterms:W3CDTF">2021-01-14T02:08:02Z</dcterms:created>
  <dcterms:modified xsi:type="dcterms:W3CDTF">2026-02-07T20:58:52Z</dcterms:modified>
</cp:coreProperties>
</file>